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 id="2147483656" r:id="rId2"/>
  </p:sldMasterIdLst>
  <p:notesMasterIdLst>
    <p:notesMasterId r:id="rId23"/>
  </p:notesMasterIdLst>
  <p:handoutMasterIdLst>
    <p:handoutMasterId r:id="rId24"/>
  </p:handoutMasterIdLst>
  <p:sldIdLst>
    <p:sldId id="648" r:id="rId3"/>
    <p:sldId id="670" r:id="rId4"/>
    <p:sldId id="663" r:id="rId5"/>
    <p:sldId id="668" r:id="rId6"/>
    <p:sldId id="678" r:id="rId7"/>
    <p:sldId id="654" r:id="rId8"/>
    <p:sldId id="656" r:id="rId9"/>
    <p:sldId id="679" r:id="rId10"/>
    <p:sldId id="655" r:id="rId11"/>
    <p:sldId id="669" r:id="rId12"/>
    <p:sldId id="680" r:id="rId13"/>
    <p:sldId id="664" r:id="rId14"/>
    <p:sldId id="659" r:id="rId15"/>
    <p:sldId id="660" r:id="rId16"/>
    <p:sldId id="661" r:id="rId17"/>
    <p:sldId id="662" r:id="rId18"/>
    <p:sldId id="681" r:id="rId19"/>
    <p:sldId id="666" r:id="rId20"/>
    <p:sldId id="667" r:id="rId21"/>
    <p:sldId id="652" r:id="rId22"/>
  </p:sldIdLst>
  <p:sldSz cx="9144000" cy="5143500" type="screen16x9"/>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5C88"/>
    <a:srgbClr val="879AA1"/>
    <a:srgbClr val="A6BBC2"/>
    <a:srgbClr val="76858A"/>
    <a:srgbClr val="7F8F94"/>
    <a:srgbClr val="FF0000"/>
    <a:srgbClr val="FF6600"/>
    <a:srgbClr val="65A6D6"/>
    <a:srgbClr val="339966"/>
    <a:srgbClr val="214C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5000" autoAdjust="0"/>
  </p:normalViewPr>
  <p:slideViewPr>
    <p:cSldViewPr snapToGrid="0">
      <p:cViewPr varScale="1">
        <p:scale>
          <a:sx n="77" d="100"/>
          <a:sy n="77" d="100"/>
        </p:scale>
        <p:origin x="576" y="58"/>
      </p:cViewPr>
      <p:guideLst>
        <p:guide orient="horz" pos="1620"/>
        <p:guide pos="2880"/>
      </p:guideLst>
    </p:cSldViewPr>
  </p:slideViewPr>
  <p:notesTextViewPr>
    <p:cViewPr>
      <p:scale>
        <a:sx n="1" d="1"/>
        <a:sy n="1" d="1"/>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D751ECB-9C23-A44D-8F12-63902F67E465}" type="datetimeFigureOut">
              <a:rPr lang="de-DE" smtClean="0"/>
              <a:t>15.06.2020</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BFFCA74-806A-3447-9AE6-6D115E4D697C}" type="slidenum">
              <a:rPr lang="de-DE" smtClean="0"/>
              <a:t>‹Nr.›</a:t>
            </a:fld>
            <a:endParaRPr lang="de-DE"/>
          </a:p>
        </p:txBody>
      </p:sp>
    </p:spTree>
    <p:extLst>
      <p:ext uri="{BB962C8B-B14F-4D97-AF65-F5344CB8AC3E}">
        <p14:creationId xmlns:p14="http://schemas.microsoft.com/office/powerpoint/2010/main" val="4193988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10900D-ECC6-4DFD-A6AF-DC9E9F48AA45}" type="datetimeFigureOut">
              <a:rPr lang="de-AT" smtClean="0"/>
              <a:t>15.06.2020</a:t>
            </a:fld>
            <a:endParaRPr lang="de-AT"/>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94952C-F02A-4974-B280-878FCB487906}" type="slidenum">
              <a:rPr lang="de-AT" smtClean="0"/>
              <a:t>‹Nr.›</a:t>
            </a:fld>
            <a:endParaRPr lang="de-AT"/>
          </a:p>
        </p:txBody>
      </p:sp>
    </p:spTree>
    <p:extLst>
      <p:ext uri="{BB962C8B-B14F-4D97-AF65-F5344CB8AC3E}">
        <p14:creationId xmlns:p14="http://schemas.microsoft.com/office/powerpoint/2010/main" val="293442903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AD94952C-F02A-4974-B280-878FCB487906}" type="slidenum">
              <a:rPr lang="de-AT" smtClean="0"/>
              <a:t>1</a:t>
            </a:fld>
            <a:endParaRPr lang="de-AT"/>
          </a:p>
        </p:txBody>
      </p:sp>
    </p:spTree>
    <p:extLst>
      <p:ext uri="{BB962C8B-B14F-4D97-AF65-F5344CB8AC3E}">
        <p14:creationId xmlns:p14="http://schemas.microsoft.com/office/powerpoint/2010/main" val="839266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next figure shows combustion parameters at constant MFB50% for different large bore gas engines with open chamber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On the left-hand side key combustion parameters for individual cycles in natural gas operation are shown, while on the right-hand side the results from hydrogen operation are displayed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figure shows Another indication that using hydrogen as a fuel leads to a larger spread in the combustion phasing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Even though the ignition timing for the hydrogen operation is significantly later than for the natural gas operation, the spread of MFB5% and therefore ID is larger for the hydrogen operation. At this point it is unclear if the observed ignition behavior is mainly caused by the hydrogen properties or if mixture inhomogeneities also play a role. </a:t>
            </a:r>
          </a:p>
          <a:p>
            <a:endParaRPr lang="de-AT" dirty="0"/>
          </a:p>
        </p:txBody>
      </p:sp>
      <p:sp>
        <p:nvSpPr>
          <p:cNvPr id="4" name="Foliennummernplatzhalter 3"/>
          <p:cNvSpPr>
            <a:spLocks noGrp="1"/>
          </p:cNvSpPr>
          <p:nvPr>
            <p:ph type="sldNum" sz="quarter" idx="5"/>
          </p:nvPr>
        </p:nvSpPr>
        <p:spPr/>
        <p:txBody>
          <a:bodyPr/>
          <a:lstStyle/>
          <a:p>
            <a:fld id="{AD94952C-F02A-4974-B280-878FCB487906}" type="slidenum">
              <a:rPr lang="de-AT" smtClean="0"/>
              <a:t>14</a:t>
            </a:fld>
            <a:endParaRPr lang="de-AT"/>
          </a:p>
        </p:txBody>
      </p:sp>
    </p:spTree>
    <p:extLst>
      <p:ext uri="{BB962C8B-B14F-4D97-AF65-F5344CB8AC3E}">
        <p14:creationId xmlns:p14="http://schemas.microsoft.com/office/powerpoint/2010/main" val="2614878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Now</a:t>
            </a:r>
            <a:r>
              <a:rPr lang="de-AT" dirty="0"/>
              <a:t> </a:t>
            </a:r>
            <a:r>
              <a:rPr lang="de-AT" dirty="0" err="1"/>
              <a:t>we</a:t>
            </a:r>
            <a:r>
              <a:rPr lang="de-AT" dirty="0"/>
              <a:t> </a:t>
            </a:r>
            <a:r>
              <a:rPr lang="de-AT" dirty="0" err="1"/>
              <a:t>come</a:t>
            </a:r>
            <a:r>
              <a:rPr lang="de-AT" dirty="0"/>
              <a:t> </a:t>
            </a:r>
            <a:r>
              <a:rPr lang="de-AT" dirty="0" err="1"/>
              <a:t>to</a:t>
            </a:r>
            <a:r>
              <a:rPr lang="de-AT" dirty="0"/>
              <a:t> </a:t>
            </a:r>
            <a:r>
              <a:rPr lang="de-AT" dirty="0" err="1"/>
              <a:t>the</a:t>
            </a:r>
            <a:r>
              <a:rPr lang="de-AT" dirty="0"/>
              <a:t> Modeling </a:t>
            </a:r>
            <a:r>
              <a:rPr lang="de-AT" dirty="0" err="1"/>
              <a:t>results</a:t>
            </a:r>
            <a:endParaRPr lang="de-AT" dirty="0"/>
          </a:p>
          <a:p>
            <a:endParaRPr lang="de-AT" dirty="0"/>
          </a:p>
          <a:p>
            <a:r>
              <a:rPr lang="en-US" sz="1200" b="0" i="0" u="none" strike="noStrike" kern="1200" baseline="0" dirty="0">
                <a:solidFill>
                  <a:schemeClr val="tx1"/>
                </a:solidFill>
                <a:latin typeface="+mn-lt"/>
                <a:ea typeface="+mn-ea"/>
                <a:cs typeface="+mn-cs"/>
              </a:rPr>
              <a:t>The performance of the OCM was evaluated based on comparisons of the simulated HRR  with 0D combustion simulation and 1D engine simulation with the HRR from the single cylinder engine measurements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0D combustion simulation the OCM is able to accurately predict the HHR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1D simulation shows some deviation despite the use of identical model parameters in both cases. The cause of the deviation are the differences in the OCM input parameters. The trapped mass, EAR and the mixture temperature at IVC are not imposed in the 1D simulation and might differ from measured values</a:t>
            </a:r>
          </a:p>
          <a:p>
            <a:endParaRPr lang="de-AT" dirty="0"/>
          </a:p>
          <a:p>
            <a:r>
              <a:rPr lang="en-US" sz="1200" b="0" i="0" u="none" strike="noStrike" kern="1200" baseline="0" dirty="0">
                <a:solidFill>
                  <a:schemeClr val="tx1"/>
                </a:solidFill>
                <a:latin typeface="+mn-lt"/>
                <a:ea typeface="+mn-ea"/>
                <a:cs typeface="+mn-cs"/>
              </a:rPr>
              <a:t>For the 1D simulation additional parameters were compared to the experimental results. The indicated efficiency showed a deviation of approx. 0.3 percentage points and the exhaust gas temperature differed by approx. 4 K. </a:t>
            </a:r>
            <a:endParaRPr lang="de-AT" dirty="0"/>
          </a:p>
        </p:txBody>
      </p:sp>
      <p:sp>
        <p:nvSpPr>
          <p:cNvPr id="4" name="Foliennummernplatzhalter 3"/>
          <p:cNvSpPr>
            <a:spLocks noGrp="1"/>
          </p:cNvSpPr>
          <p:nvPr>
            <p:ph type="sldNum" sz="quarter" idx="5"/>
          </p:nvPr>
        </p:nvSpPr>
        <p:spPr/>
        <p:txBody>
          <a:bodyPr/>
          <a:lstStyle/>
          <a:p>
            <a:fld id="{AD94952C-F02A-4974-B280-878FCB487906}" type="slidenum">
              <a:rPr lang="de-AT" smtClean="0"/>
              <a:t>15</a:t>
            </a:fld>
            <a:endParaRPr lang="de-AT"/>
          </a:p>
        </p:txBody>
      </p:sp>
    </p:spTree>
    <p:extLst>
      <p:ext uri="{BB962C8B-B14F-4D97-AF65-F5344CB8AC3E}">
        <p14:creationId xmlns:p14="http://schemas.microsoft.com/office/powerpoint/2010/main" val="905001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part load operation with an EAR at the lower limit of the investigated range major differ-</a:t>
            </a:r>
            <a:r>
              <a:rPr lang="en-US" sz="1200" b="0" i="0" u="none" strike="noStrike" kern="1200" baseline="0" dirty="0" err="1">
                <a:solidFill>
                  <a:schemeClr val="tx1"/>
                </a:solidFill>
                <a:latin typeface="+mn-lt"/>
                <a:ea typeface="+mn-ea"/>
                <a:cs typeface="+mn-cs"/>
              </a:rPr>
              <a:t>ences</a:t>
            </a:r>
            <a:r>
              <a:rPr lang="en-US" sz="1200" b="0" i="0" u="none" strike="noStrike" kern="1200" baseline="0" dirty="0">
                <a:solidFill>
                  <a:schemeClr val="tx1"/>
                </a:solidFill>
                <a:latin typeface="+mn-lt"/>
                <a:ea typeface="+mn-ea"/>
                <a:cs typeface="+mn-cs"/>
              </a:rPr>
              <a:t> exist between experimental and simulated HRR and differences between the two simulation models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OCM is not able to predict the retarded combustion sufficiently well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deviations could indicate that a physical process or parameter is not accurately reflected in the model or that model parameters are not properly adjusted. The high cyclic variability discussed in the “Experimental results” and the fact that average HRR were used for model parameter adjustment could also contribute to the deviations.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deviation in Simulation lead to a difference of approx. 1.7 percentage points in indicated </a:t>
            </a:r>
            <a:r>
              <a:rPr lang="en-US" sz="1200" b="0" i="0" u="none" strike="noStrike" kern="1200" baseline="0" dirty="0" err="1">
                <a:solidFill>
                  <a:schemeClr val="tx1"/>
                </a:solidFill>
                <a:latin typeface="+mn-lt"/>
                <a:ea typeface="+mn-ea"/>
                <a:cs typeface="+mn-cs"/>
              </a:rPr>
              <a:t>effiency</a:t>
            </a:r>
            <a:r>
              <a:rPr lang="en-US" sz="1200" b="0" i="0" u="none" strike="noStrike" kern="1200" baseline="0" dirty="0">
                <a:solidFill>
                  <a:schemeClr val="tx1"/>
                </a:solidFill>
                <a:latin typeface="+mn-lt"/>
                <a:ea typeface="+mn-ea"/>
                <a:cs typeface="+mn-cs"/>
              </a:rPr>
              <a:t> compared to the measurement results. </a:t>
            </a:r>
          </a:p>
          <a:p>
            <a:r>
              <a:rPr lang="de-AT" sz="1200" b="0" i="0" u="none" strike="noStrike" kern="1200" baseline="0" dirty="0">
                <a:solidFill>
                  <a:schemeClr val="tx1"/>
                </a:solidFill>
                <a:latin typeface="+mn-lt"/>
                <a:ea typeface="+mn-ea"/>
                <a:cs typeface="+mn-cs"/>
              </a:rPr>
              <a:t> </a:t>
            </a:r>
            <a:endParaRPr lang="de-AT" dirty="0"/>
          </a:p>
        </p:txBody>
      </p:sp>
      <p:sp>
        <p:nvSpPr>
          <p:cNvPr id="4" name="Foliennummernplatzhalter 3"/>
          <p:cNvSpPr>
            <a:spLocks noGrp="1"/>
          </p:cNvSpPr>
          <p:nvPr>
            <p:ph type="sldNum" sz="quarter" idx="5"/>
          </p:nvPr>
        </p:nvSpPr>
        <p:spPr/>
        <p:txBody>
          <a:bodyPr/>
          <a:lstStyle/>
          <a:p>
            <a:fld id="{AD94952C-F02A-4974-B280-878FCB487906}" type="slidenum">
              <a:rPr lang="de-AT" smtClean="0"/>
              <a:t>16</a:t>
            </a:fld>
            <a:endParaRPr lang="de-AT"/>
          </a:p>
        </p:txBody>
      </p:sp>
    </p:spTree>
    <p:extLst>
      <p:ext uri="{BB962C8B-B14F-4D97-AF65-F5344CB8AC3E}">
        <p14:creationId xmlns:p14="http://schemas.microsoft.com/office/powerpoint/2010/main" val="375702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this study hydrogen combustion in a large-bore gas engine was investigated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cyclic variations in the main combustion phase are caused by the variation in the ID and not by large variations in the combustion duration. The ID variation seems to be particularly high with hydrogen fueling compared to other fuels</a:t>
            </a:r>
          </a:p>
          <a:p>
            <a:endParaRPr lang="en-US" sz="1200" b="0" i="0" u="none" strike="noStrike" kern="1200" baseline="0" dirty="0">
              <a:solidFill>
                <a:schemeClr val="tx1"/>
              </a:solidFill>
              <a:latin typeface="+mn-lt"/>
              <a:ea typeface="+mn-ea"/>
              <a:cs typeface="+mn-cs"/>
            </a:endParaRPr>
          </a:p>
          <a:p>
            <a:r>
              <a:rPr lang="de-AT" sz="1200" b="0" i="0" u="none" strike="noStrike" kern="1200" baseline="0" dirty="0" err="1">
                <a:solidFill>
                  <a:schemeClr val="tx1"/>
                </a:solidFill>
                <a:latin typeface="+mn-lt"/>
                <a:ea typeface="+mn-ea"/>
                <a:cs typeface="+mn-cs"/>
              </a:rPr>
              <a:t>To</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facilitate</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HyMethShip</a:t>
            </a:r>
            <a:r>
              <a:rPr lang="de-AT" sz="1200" b="0" i="0" u="none" strike="noStrike" kern="1200" baseline="0" dirty="0">
                <a:solidFill>
                  <a:schemeClr val="tx1"/>
                </a:solidFill>
                <a:latin typeface="+mn-lt"/>
                <a:ea typeface="+mn-ea"/>
                <a:cs typeface="+mn-cs"/>
              </a:rPr>
              <a:t> reformer-</a:t>
            </a:r>
            <a:r>
              <a:rPr lang="de-AT" sz="1200" b="0" i="0" u="none" strike="noStrike" kern="1200" baseline="0" dirty="0" err="1">
                <a:solidFill>
                  <a:schemeClr val="tx1"/>
                </a:solidFill>
                <a:latin typeface="+mn-lt"/>
                <a:ea typeface="+mn-ea"/>
                <a:cs typeface="+mn-cs"/>
              </a:rPr>
              <a:t>engine</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system</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optimization</a:t>
            </a:r>
            <a:r>
              <a:rPr lang="de-AT" sz="1200" b="0" i="0" u="none" strike="noStrike" kern="1200" baseline="0" dirty="0">
                <a:solidFill>
                  <a:schemeClr val="tx1"/>
                </a:solidFill>
                <a:latin typeface="+mn-lt"/>
                <a:ea typeface="+mn-ea"/>
                <a:cs typeface="+mn-cs"/>
              </a:rPr>
              <a:t> a quasi-dimensional </a:t>
            </a:r>
            <a:r>
              <a:rPr lang="de-AT" sz="1200" b="0" i="0" u="none" strike="noStrike" kern="1200" baseline="0" dirty="0" err="1">
                <a:solidFill>
                  <a:schemeClr val="tx1"/>
                </a:solidFill>
                <a:latin typeface="+mn-lt"/>
                <a:ea typeface="+mn-ea"/>
                <a:cs typeface="+mn-cs"/>
              </a:rPr>
              <a:t>model</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for</a:t>
            </a:r>
            <a:r>
              <a:rPr lang="de-AT" sz="1200" b="0" i="0" u="none" strike="noStrike" kern="1200" baseline="0" dirty="0">
                <a:solidFill>
                  <a:schemeClr val="tx1"/>
                </a:solidFill>
                <a:latin typeface="+mn-lt"/>
                <a:ea typeface="+mn-ea"/>
                <a:cs typeface="+mn-cs"/>
              </a:rPr>
              <a:t> hydrogen </a:t>
            </a:r>
            <a:r>
              <a:rPr lang="de-AT" sz="1200" b="0" i="0" u="none" strike="noStrike" kern="1200" baseline="0" dirty="0" err="1">
                <a:solidFill>
                  <a:schemeClr val="tx1"/>
                </a:solidFill>
                <a:latin typeface="+mn-lt"/>
                <a:ea typeface="+mn-ea"/>
                <a:cs typeface="+mn-cs"/>
              </a:rPr>
              <a:t>combustion</a:t>
            </a:r>
            <a:r>
              <a:rPr lang="de-AT" sz="1200" b="0" i="0" u="none" strike="noStrike" kern="1200" baseline="0" dirty="0">
                <a:solidFill>
                  <a:schemeClr val="tx1"/>
                </a:solidFill>
                <a:latin typeface="+mn-lt"/>
                <a:ea typeface="+mn-ea"/>
                <a:cs typeface="+mn-cs"/>
              </a:rPr>
              <a:t> was </a:t>
            </a:r>
            <a:r>
              <a:rPr lang="de-AT" sz="1200" b="0" i="0" u="none" strike="noStrike" kern="1200" baseline="0" dirty="0" err="1">
                <a:solidFill>
                  <a:schemeClr val="tx1"/>
                </a:solidFill>
                <a:latin typeface="+mn-lt"/>
                <a:ea typeface="+mn-ea"/>
                <a:cs typeface="+mn-cs"/>
              </a:rPr>
              <a:t>developed</a:t>
            </a:r>
            <a:r>
              <a:rPr lang="de-AT" sz="1200" b="0" i="0" u="none" strike="noStrike" kern="1200" baseline="0" dirty="0">
                <a:solidFill>
                  <a:schemeClr val="tx1"/>
                </a:solidFill>
                <a:latin typeface="+mn-lt"/>
                <a:ea typeface="+mn-ea"/>
                <a:cs typeface="+mn-cs"/>
              </a:rPr>
              <a:t> and </a:t>
            </a:r>
            <a:r>
              <a:rPr lang="de-AT" sz="1200" b="0" i="0" u="none" strike="noStrike" kern="1200" baseline="0" dirty="0" err="1">
                <a:solidFill>
                  <a:schemeClr val="tx1"/>
                </a:solidFill>
                <a:latin typeface="+mn-lt"/>
                <a:ea typeface="+mn-ea"/>
                <a:cs typeface="+mn-cs"/>
              </a:rPr>
              <a:t>calibrated</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with</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averaged</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measurement</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data</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from</a:t>
            </a:r>
            <a:r>
              <a:rPr lang="de-AT" sz="1200" b="0" i="0" u="none" strike="noStrike" kern="1200" baseline="0" dirty="0">
                <a:solidFill>
                  <a:schemeClr val="tx1"/>
                </a:solidFill>
                <a:latin typeface="+mn-lt"/>
                <a:ea typeface="+mn-ea"/>
                <a:cs typeface="+mn-cs"/>
              </a:rPr>
              <a:t> single-</a:t>
            </a:r>
            <a:r>
              <a:rPr lang="de-AT" sz="1200" b="0" i="0" u="none" strike="noStrike" kern="1200" baseline="0" dirty="0" err="1">
                <a:solidFill>
                  <a:schemeClr val="tx1"/>
                </a:solidFill>
                <a:latin typeface="+mn-lt"/>
                <a:ea typeface="+mn-ea"/>
                <a:cs typeface="+mn-cs"/>
              </a:rPr>
              <a:t>cylinder</a:t>
            </a:r>
            <a:r>
              <a:rPr lang="de-AT" sz="1200" b="0" i="0" u="none" strike="noStrike" kern="1200" baseline="0" dirty="0">
                <a:solidFill>
                  <a:schemeClr val="tx1"/>
                </a:solidFill>
                <a:latin typeface="+mn-lt"/>
                <a:ea typeface="+mn-ea"/>
                <a:cs typeface="+mn-cs"/>
              </a:rPr>
              <a:t> </a:t>
            </a:r>
            <a:r>
              <a:rPr lang="de-AT" sz="1200" b="0" i="0" u="none" strike="noStrike" kern="1200" baseline="0" dirty="0" err="1">
                <a:solidFill>
                  <a:schemeClr val="tx1"/>
                </a:solidFill>
                <a:latin typeface="+mn-lt"/>
                <a:ea typeface="+mn-ea"/>
                <a:cs typeface="+mn-cs"/>
              </a:rPr>
              <a:t>experiments</a:t>
            </a:r>
            <a:r>
              <a:rPr lang="de-AT" sz="1200" b="0" i="0" u="none" strike="noStrike" kern="1200" baseline="0" dirty="0">
                <a:solidFill>
                  <a:schemeClr val="tx1"/>
                </a:solidFill>
                <a:latin typeface="+mn-lt"/>
                <a:ea typeface="+mn-ea"/>
                <a:cs typeface="+mn-cs"/>
              </a:rPr>
              <a:t>. </a:t>
            </a:r>
          </a:p>
          <a:p>
            <a:endParaRPr lang="de-AT"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Evaluation of simulated HRR with measurement data showed that while high load operation can be predicted with decent accuracy, the slower and retarded combustion at part load operation could not be depicted at all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comparison of the stand-alone OCM and the 1D simulation model showed a strong sensitivity to input and boundary conditions </a:t>
            </a:r>
            <a:endParaRPr lang="de-AT" dirty="0"/>
          </a:p>
        </p:txBody>
      </p:sp>
      <p:sp>
        <p:nvSpPr>
          <p:cNvPr id="4" name="Foliennummernplatzhalter 3"/>
          <p:cNvSpPr>
            <a:spLocks noGrp="1"/>
          </p:cNvSpPr>
          <p:nvPr>
            <p:ph type="sldNum" sz="quarter" idx="5"/>
          </p:nvPr>
        </p:nvSpPr>
        <p:spPr/>
        <p:txBody>
          <a:bodyPr/>
          <a:lstStyle/>
          <a:p>
            <a:fld id="{AD94952C-F02A-4974-B280-878FCB487906}" type="slidenum">
              <a:rPr lang="de-AT" smtClean="0"/>
              <a:t>18</a:t>
            </a:fld>
            <a:endParaRPr lang="de-AT"/>
          </a:p>
        </p:txBody>
      </p:sp>
    </p:spTree>
    <p:extLst>
      <p:ext uri="{BB962C8B-B14F-4D97-AF65-F5344CB8AC3E}">
        <p14:creationId xmlns:p14="http://schemas.microsoft.com/office/powerpoint/2010/main" val="1296071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 investigation of different ignition concepts, e.g. pre-chamber ignition or diesel pilot ignition, will be performed in a future study to evaluate the potential of hydrogen combustion in a large-bore engine. In order to eliminate mixture inhomogeneities as a possible cause for cyclic variations central mixture formation instead of port fuel injection should be investigated as well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a next step the combustion model improvement will include improving the accuracy of the model input parameters, e.g. fuel and air mass in the cylinder and mixture temperatures at IVC.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Furthermore, the procedure for the model parameter adjustment needs to be revisited and possibly adjusted </a:t>
            </a:r>
            <a:endParaRPr lang="de-AT" dirty="0"/>
          </a:p>
        </p:txBody>
      </p:sp>
      <p:sp>
        <p:nvSpPr>
          <p:cNvPr id="4" name="Foliennummernplatzhalter 3"/>
          <p:cNvSpPr>
            <a:spLocks noGrp="1"/>
          </p:cNvSpPr>
          <p:nvPr>
            <p:ph type="sldNum" sz="quarter" idx="5"/>
          </p:nvPr>
        </p:nvSpPr>
        <p:spPr/>
        <p:txBody>
          <a:bodyPr/>
          <a:lstStyle/>
          <a:p>
            <a:fld id="{AD94952C-F02A-4974-B280-878FCB487906}" type="slidenum">
              <a:rPr lang="de-AT" smtClean="0"/>
              <a:t>19</a:t>
            </a:fld>
            <a:endParaRPr lang="de-AT"/>
          </a:p>
        </p:txBody>
      </p:sp>
    </p:spTree>
    <p:extLst>
      <p:ext uri="{BB962C8B-B14F-4D97-AF65-F5344CB8AC3E}">
        <p14:creationId xmlns:p14="http://schemas.microsoft.com/office/powerpoint/2010/main" val="2391865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First i will </a:t>
            </a:r>
            <a:r>
              <a:rPr lang="de-AT" dirty="0" err="1"/>
              <a:t>give</a:t>
            </a:r>
            <a:r>
              <a:rPr lang="de-AT" dirty="0"/>
              <a:t> a </a:t>
            </a:r>
            <a:r>
              <a:rPr lang="de-AT" dirty="0" err="1"/>
              <a:t>short</a:t>
            </a:r>
            <a:r>
              <a:rPr lang="de-AT" dirty="0"/>
              <a:t> </a:t>
            </a:r>
            <a:r>
              <a:rPr lang="de-AT" dirty="0" err="1"/>
              <a:t>introduction</a:t>
            </a:r>
            <a:r>
              <a:rPr lang="de-AT" dirty="0"/>
              <a:t> and </a:t>
            </a:r>
            <a:r>
              <a:rPr lang="de-AT" dirty="0" err="1"/>
              <a:t>explane</a:t>
            </a:r>
            <a:r>
              <a:rPr lang="de-AT" dirty="0"/>
              <a:t> </a:t>
            </a:r>
            <a:r>
              <a:rPr lang="de-AT" dirty="0" err="1"/>
              <a:t>the</a:t>
            </a:r>
            <a:r>
              <a:rPr lang="de-AT" dirty="0"/>
              <a:t> </a:t>
            </a:r>
            <a:r>
              <a:rPr lang="de-AT" dirty="0" err="1"/>
              <a:t>objectives</a:t>
            </a:r>
            <a:r>
              <a:rPr lang="de-AT" dirty="0"/>
              <a:t> </a:t>
            </a:r>
            <a:r>
              <a:rPr lang="de-AT" dirty="0" err="1"/>
              <a:t>of</a:t>
            </a:r>
            <a:r>
              <a:rPr lang="de-AT" dirty="0"/>
              <a:t> </a:t>
            </a:r>
            <a:r>
              <a:rPr lang="de-AT" dirty="0" err="1"/>
              <a:t>this</a:t>
            </a:r>
            <a:r>
              <a:rPr lang="de-AT" dirty="0"/>
              <a:t> </a:t>
            </a:r>
            <a:r>
              <a:rPr lang="de-AT" dirty="0" err="1"/>
              <a:t>study</a:t>
            </a:r>
            <a:r>
              <a:rPr lang="de-AT" dirty="0"/>
              <a:t>.</a:t>
            </a:r>
          </a:p>
          <a:p>
            <a:endParaRPr lang="de-AT" dirty="0"/>
          </a:p>
          <a:p>
            <a:r>
              <a:rPr lang="de-AT" dirty="0"/>
              <a:t>After </a:t>
            </a:r>
            <a:r>
              <a:rPr lang="de-AT" dirty="0" err="1"/>
              <a:t>explaining</a:t>
            </a:r>
            <a:r>
              <a:rPr lang="de-AT" dirty="0"/>
              <a:t> </a:t>
            </a:r>
            <a:r>
              <a:rPr lang="de-AT" dirty="0" err="1"/>
              <a:t>the</a:t>
            </a:r>
            <a:r>
              <a:rPr lang="de-AT" dirty="0"/>
              <a:t> experimental and </a:t>
            </a:r>
            <a:r>
              <a:rPr lang="de-AT" dirty="0" err="1"/>
              <a:t>modelling</a:t>
            </a:r>
            <a:r>
              <a:rPr lang="de-AT" dirty="0"/>
              <a:t> </a:t>
            </a:r>
            <a:r>
              <a:rPr lang="de-AT" dirty="0" err="1"/>
              <a:t>approaches</a:t>
            </a:r>
            <a:r>
              <a:rPr lang="de-AT" dirty="0"/>
              <a:t> i will </a:t>
            </a:r>
            <a:r>
              <a:rPr lang="de-AT" dirty="0" err="1"/>
              <a:t>show</a:t>
            </a:r>
            <a:r>
              <a:rPr lang="de-AT" dirty="0"/>
              <a:t> </a:t>
            </a:r>
            <a:r>
              <a:rPr lang="de-AT" dirty="0" err="1"/>
              <a:t>our</a:t>
            </a:r>
            <a:r>
              <a:rPr lang="de-AT" dirty="0"/>
              <a:t> </a:t>
            </a:r>
            <a:r>
              <a:rPr lang="de-AT" dirty="0" err="1"/>
              <a:t>simulation</a:t>
            </a:r>
            <a:r>
              <a:rPr lang="de-AT" dirty="0"/>
              <a:t> </a:t>
            </a:r>
            <a:r>
              <a:rPr lang="de-AT" dirty="0" err="1"/>
              <a:t>procedure</a:t>
            </a:r>
            <a:endParaRPr lang="de-AT" dirty="0"/>
          </a:p>
          <a:p>
            <a:endParaRPr lang="de-AT" dirty="0"/>
          </a:p>
          <a:p>
            <a:r>
              <a:rPr lang="de-AT" dirty="0" err="1"/>
              <a:t>Finally</a:t>
            </a:r>
            <a:r>
              <a:rPr lang="de-AT" dirty="0"/>
              <a:t> i will </a:t>
            </a:r>
            <a:r>
              <a:rPr lang="de-AT" dirty="0" err="1"/>
              <a:t>show</a:t>
            </a:r>
            <a:r>
              <a:rPr lang="de-AT" dirty="0"/>
              <a:t> </a:t>
            </a:r>
            <a:r>
              <a:rPr lang="de-AT" dirty="0" err="1"/>
              <a:t>some</a:t>
            </a:r>
            <a:r>
              <a:rPr lang="de-AT" dirty="0"/>
              <a:t> </a:t>
            </a:r>
            <a:r>
              <a:rPr lang="de-AT" dirty="0" err="1"/>
              <a:t>results</a:t>
            </a:r>
            <a:r>
              <a:rPr lang="de-AT" dirty="0"/>
              <a:t> </a:t>
            </a:r>
            <a:r>
              <a:rPr lang="de-AT" dirty="0" err="1"/>
              <a:t>of</a:t>
            </a:r>
            <a:r>
              <a:rPr lang="de-AT" dirty="0"/>
              <a:t> </a:t>
            </a:r>
            <a:r>
              <a:rPr lang="de-AT" dirty="0" err="1"/>
              <a:t>this</a:t>
            </a:r>
            <a:r>
              <a:rPr lang="de-AT" dirty="0"/>
              <a:t> </a:t>
            </a:r>
            <a:r>
              <a:rPr lang="de-AT" dirty="0" err="1"/>
              <a:t>study</a:t>
            </a:r>
            <a:r>
              <a:rPr lang="de-AT" dirty="0"/>
              <a:t> and </a:t>
            </a:r>
            <a:r>
              <a:rPr lang="de-AT" dirty="0" err="1"/>
              <a:t>give</a:t>
            </a:r>
            <a:r>
              <a:rPr lang="de-AT" dirty="0"/>
              <a:t> an </a:t>
            </a:r>
            <a:r>
              <a:rPr lang="de-AT" dirty="0" err="1"/>
              <a:t>short</a:t>
            </a:r>
            <a:r>
              <a:rPr lang="de-AT" dirty="0"/>
              <a:t> </a:t>
            </a:r>
            <a:r>
              <a:rPr lang="de-AT" dirty="0" err="1"/>
              <a:t>outlook</a:t>
            </a:r>
            <a:endParaRPr lang="de-AT" dirty="0"/>
          </a:p>
        </p:txBody>
      </p:sp>
      <p:sp>
        <p:nvSpPr>
          <p:cNvPr id="4" name="Foliennummernplatzhalter 3"/>
          <p:cNvSpPr>
            <a:spLocks noGrp="1"/>
          </p:cNvSpPr>
          <p:nvPr>
            <p:ph type="sldNum" sz="quarter" idx="5"/>
          </p:nvPr>
        </p:nvSpPr>
        <p:spPr/>
        <p:txBody>
          <a:bodyPr/>
          <a:lstStyle/>
          <a:p>
            <a:fld id="{AD94952C-F02A-4974-B280-878FCB487906}" type="slidenum">
              <a:rPr lang="de-AT" smtClean="0"/>
              <a:t>2</a:t>
            </a:fld>
            <a:endParaRPr lang="de-AT"/>
          </a:p>
        </p:txBody>
      </p:sp>
    </p:spTree>
    <p:extLst>
      <p:ext uri="{BB962C8B-B14F-4D97-AF65-F5344CB8AC3E}">
        <p14:creationId xmlns:p14="http://schemas.microsoft.com/office/powerpoint/2010/main" val="3578868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a:p>
            <a:r>
              <a:rPr lang="en-US" dirty="0"/>
              <a:t>This Study was part of t</a:t>
            </a:r>
            <a:r>
              <a:rPr lang="en-US" sz="1200" b="0" i="0" u="none" strike="noStrike" kern="1200" baseline="0" dirty="0">
                <a:solidFill>
                  <a:schemeClr val="tx1"/>
                </a:solidFill>
                <a:latin typeface="+mn-lt"/>
                <a:ea typeface="+mn-ea"/>
                <a:cs typeface="+mn-cs"/>
              </a:rPr>
              <a:t>he </a:t>
            </a:r>
            <a:r>
              <a:rPr lang="en-US" sz="1200" b="0" i="0" u="none" strike="noStrike" kern="1200" baseline="0" dirty="0" err="1">
                <a:solidFill>
                  <a:schemeClr val="tx1"/>
                </a:solidFill>
                <a:latin typeface="+mn-lt"/>
                <a:ea typeface="+mn-ea"/>
                <a:cs typeface="+mn-cs"/>
              </a:rPr>
              <a:t>HyMethShip</a:t>
            </a:r>
            <a:r>
              <a:rPr lang="en-US" sz="1200" b="0" i="0" u="none" strike="noStrike" kern="1200" baseline="0" dirty="0">
                <a:solidFill>
                  <a:schemeClr val="tx1"/>
                </a:solidFill>
                <a:latin typeface="+mn-lt"/>
                <a:ea typeface="+mn-ea"/>
                <a:cs typeface="+mn-cs"/>
              </a:rPr>
              <a:t> project – a cooperative R&amp;D project funded by the European Union’s Horizon 2020 research and innovation program </a:t>
            </a:r>
            <a:endParaRPr lang="en-US" dirty="0"/>
          </a:p>
          <a:p>
            <a:pPr defTabSz="903260"/>
            <a:r>
              <a:rPr lang="en-US" dirty="0"/>
              <a:t>The </a:t>
            </a:r>
            <a:r>
              <a:rPr lang="en-US" dirty="0" err="1"/>
              <a:t>HyMethShip</a:t>
            </a:r>
            <a:r>
              <a:rPr lang="en-US" dirty="0"/>
              <a:t> system innovatively combines a membrane reactor, a CO</a:t>
            </a:r>
            <a:r>
              <a:rPr lang="en-US" baseline="-25000" dirty="0"/>
              <a:t>2</a:t>
            </a:r>
            <a:r>
              <a:rPr lang="en-US" dirty="0"/>
              <a:t> capture system, a storage system for CO</a:t>
            </a:r>
            <a:r>
              <a:rPr lang="en-US" baseline="-25000" dirty="0"/>
              <a:t>2</a:t>
            </a:r>
            <a:r>
              <a:rPr lang="en-US" dirty="0"/>
              <a:t> and methanol as well as a hydrogen-fueled combustion engine into one system. The system reforms methanol to hydrogen, which is then burned in a conventional reciprocating engine that has been upgraded to burn multiple fuel types and specially optimized for hydrogen use.</a:t>
            </a:r>
          </a:p>
          <a:p>
            <a:pPr defTabSz="903260"/>
            <a:endParaRPr lang="en-US" dirty="0"/>
          </a:p>
          <a:p>
            <a:pPr defTabSz="903260"/>
            <a:r>
              <a:rPr lang="en-US" dirty="0"/>
              <a:t>The renewable methanol fuel bunkered on the ship is ideally produced on-shore from the captured CO</a:t>
            </a:r>
            <a:r>
              <a:rPr lang="en-US" baseline="-25000" dirty="0"/>
              <a:t>2</a:t>
            </a:r>
            <a:r>
              <a:rPr lang="en-US" dirty="0"/>
              <a:t>, thus closing the CO</a:t>
            </a:r>
            <a:r>
              <a:rPr lang="en-US" baseline="-25000" dirty="0"/>
              <a:t>2</a:t>
            </a:r>
            <a:r>
              <a:rPr lang="en-US" dirty="0"/>
              <a:t> loop from the ship propulsion system.</a:t>
            </a:r>
          </a:p>
          <a:p>
            <a:r>
              <a:rPr lang="en-US" dirty="0"/>
              <a:t>The </a:t>
            </a:r>
            <a:r>
              <a:rPr lang="en-US" dirty="0" err="1"/>
              <a:t>HyMethShip</a:t>
            </a:r>
            <a:r>
              <a:rPr lang="en-US" dirty="0"/>
              <a:t> system will achieve a reduction in CO</a:t>
            </a:r>
            <a:r>
              <a:rPr lang="en-US" baseline="-25000" dirty="0"/>
              <a:t>2</a:t>
            </a:r>
            <a:r>
              <a:rPr lang="en-US" dirty="0"/>
              <a:t> of more than 97% and will practically eliminate </a:t>
            </a:r>
            <a:r>
              <a:rPr lang="en-US" dirty="0" err="1"/>
              <a:t>SO</a:t>
            </a:r>
            <a:r>
              <a:rPr lang="en-US" baseline="-25000" dirty="0" err="1"/>
              <a:t>x</a:t>
            </a:r>
            <a:r>
              <a:rPr lang="en-US" dirty="0"/>
              <a:t> and PM (particulate matter) emissions. NO</a:t>
            </a:r>
            <a:r>
              <a:rPr lang="en-US" baseline="-25000" dirty="0"/>
              <a:t>x</a:t>
            </a:r>
            <a:r>
              <a:rPr lang="en-US" dirty="0"/>
              <a:t> emissions will be reduced by more than 80% significantly below the IMO Tier III limit. </a:t>
            </a:r>
          </a:p>
          <a:p>
            <a:endParaRPr lang="de-AT" dirty="0"/>
          </a:p>
        </p:txBody>
      </p:sp>
      <p:sp>
        <p:nvSpPr>
          <p:cNvPr id="4" name="Foliennummernplatzhalter 3"/>
          <p:cNvSpPr>
            <a:spLocks noGrp="1"/>
          </p:cNvSpPr>
          <p:nvPr>
            <p:ph type="sldNum" sz="quarter" idx="5"/>
          </p:nvPr>
        </p:nvSpPr>
        <p:spPr/>
        <p:txBody>
          <a:bodyPr/>
          <a:lstStyle/>
          <a:p>
            <a:fld id="{AD94952C-F02A-4974-B280-878FCB487906}" type="slidenum">
              <a:rPr lang="de-AT" smtClean="0"/>
              <a:t>3</a:t>
            </a:fld>
            <a:endParaRPr lang="de-AT"/>
          </a:p>
        </p:txBody>
      </p:sp>
    </p:spTree>
    <p:extLst>
      <p:ext uri="{BB962C8B-B14F-4D97-AF65-F5344CB8AC3E}">
        <p14:creationId xmlns:p14="http://schemas.microsoft.com/office/powerpoint/2010/main" val="2188101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dirty="0"/>
              <a:t>The </a:t>
            </a:r>
            <a:r>
              <a:rPr lang="de-AT" sz="1200" dirty="0" err="1"/>
              <a:t>first</a:t>
            </a:r>
            <a:r>
              <a:rPr lang="de-AT" sz="1200" dirty="0"/>
              <a:t> </a:t>
            </a:r>
            <a:r>
              <a:rPr lang="de-AT" sz="1200" dirty="0" err="1"/>
              <a:t>step</a:t>
            </a:r>
            <a:r>
              <a:rPr lang="de-AT" sz="1200" dirty="0"/>
              <a:t> was </a:t>
            </a:r>
            <a:r>
              <a:rPr lang="de-AT" sz="1200" dirty="0" err="1"/>
              <a:t>to</a:t>
            </a:r>
            <a:r>
              <a:rPr lang="de-AT" sz="1200" dirty="0"/>
              <a:t> </a:t>
            </a:r>
            <a:r>
              <a:rPr lang="de-AT" sz="1200" dirty="0" err="1"/>
              <a:t>execute</a:t>
            </a:r>
            <a:r>
              <a:rPr lang="de-AT" sz="1200" dirty="0"/>
              <a:t> Experimental </a:t>
            </a:r>
            <a:r>
              <a:rPr lang="de-AT" sz="1200" dirty="0" err="1"/>
              <a:t>investigations</a:t>
            </a:r>
            <a:r>
              <a:rPr lang="de-AT" sz="1200" dirty="0"/>
              <a:t> on a </a:t>
            </a:r>
            <a:r>
              <a:rPr lang="de-AT" sz="1200" dirty="0" err="1"/>
              <a:t>high-speed</a:t>
            </a:r>
            <a:r>
              <a:rPr lang="de-AT" sz="1200" dirty="0"/>
              <a:t> 4-stroke </a:t>
            </a:r>
            <a:r>
              <a:rPr lang="de-AT" sz="1200" dirty="0" err="1"/>
              <a:t>single</a:t>
            </a:r>
            <a:r>
              <a:rPr lang="de-AT" sz="1200" dirty="0"/>
              <a:t> </a:t>
            </a:r>
            <a:r>
              <a:rPr lang="de-AT" sz="1200" dirty="0" err="1"/>
              <a:t>cylinder</a:t>
            </a:r>
            <a:r>
              <a:rPr lang="de-AT" sz="1200" dirty="0"/>
              <a:t> </a:t>
            </a:r>
            <a:r>
              <a:rPr lang="de-AT" sz="1200" dirty="0" err="1"/>
              <a:t>engine</a:t>
            </a:r>
            <a:endParaRPr lang="de-AT"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dirty="0" err="1"/>
              <a:t>Therefore</a:t>
            </a:r>
            <a:r>
              <a:rPr lang="de-AT" sz="1200" dirty="0"/>
              <a:t> a Open </a:t>
            </a:r>
            <a:r>
              <a:rPr lang="de-AT" sz="1200" dirty="0" err="1"/>
              <a:t>chamber</a:t>
            </a:r>
            <a:r>
              <a:rPr lang="de-AT" sz="1200" dirty="0"/>
              <a:t> </a:t>
            </a:r>
            <a:r>
              <a:rPr lang="de-AT" sz="1200" dirty="0" err="1"/>
              <a:t>configuration</a:t>
            </a:r>
            <a:r>
              <a:rPr lang="de-AT" sz="1200" dirty="0"/>
              <a:t> </a:t>
            </a:r>
            <a:r>
              <a:rPr lang="de-AT" sz="1200" dirty="0" err="1"/>
              <a:t>with</a:t>
            </a:r>
            <a:r>
              <a:rPr lang="de-AT" sz="1200" dirty="0"/>
              <a:t> </a:t>
            </a:r>
            <a:r>
              <a:rPr lang="de-AT" sz="1200" dirty="0" err="1"/>
              <a:t>centrally</a:t>
            </a:r>
            <a:r>
              <a:rPr lang="de-AT" sz="1200" dirty="0"/>
              <a:t> </a:t>
            </a:r>
            <a:r>
              <a:rPr lang="de-AT" sz="1200" dirty="0" err="1"/>
              <a:t>mounted</a:t>
            </a:r>
            <a:r>
              <a:rPr lang="de-AT" sz="1200" dirty="0"/>
              <a:t> </a:t>
            </a:r>
            <a:r>
              <a:rPr lang="de-AT" sz="1200" dirty="0" err="1"/>
              <a:t>spark</a:t>
            </a:r>
            <a:r>
              <a:rPr lang="de-AT" sz="1200" dirty="0"/>
              <a:t> </a:t>
            </a:r>
            <a:r>
              <a:rPr lang="de-AT" sz="1200" dirty="0" err="1"/>
              <a:t>plug</a:t>
            </a:r>
            <a:r>
              <a:rPr lang="de-AT" sz="1200" dirty="0"/>
              <a:t> and Port </a:t>
            </a:r>
            <a:r>
              <a:rPr lang="de-AT" sz="1200" dirty="0" err="1"/>
              <a:t>fuel</a:t>
            </a:r>
            <a:r>
              <a:rPr lang="de-AT" sz="1200" dirty="0"/>
              <a:t> </a:t>
            </a:r>
            <a:r>
              <a:rPr lang="de-AT" sz="1200" dirty="0" err="1"/>
              <a:t>injection</a:t>
            </a:r>
            <a:endParaRPr lang="de-AT" sz="1200" dirty="0"/>
          </a:p>
          <a:p>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err="1"/>
              <a:t>To</a:t>
            </a:r>
            <a:r>
              <a:rPr lang="de-AT" dirty="0"/>
              <a:t> </a:t>
            </a:r>
            <a:r>
              <a:rPr lang="de-AT" dirty="0" err="1"/>
              <a:t>study</a:t>
            </a:r>
            <a:r>
              <a:rPr lang="de-AT" dirty="0"/>
              <a:t> </a:t>
            </a:r>
            <a:r>
              <a:rPr lang="de-AT" dirty="0" err="1"/>
              <a:t>the</a:t>
            </a:r>
            <a:r>
              <a:rPr lang="de-AT" dirty="0"/>
              <a:t> </a:t>
            </a:r>
            <a:r>
              <a:rPr lang="de-AT" dirty="0" err="1"/>
              <a:t>impact</a:t>
            </a:r>
            <a:r>
              <a:rPr lang="de-AT" dirty="0"/>
              <a:t> on </a:t>
            </a:r>
            <a:r>
              <a:rPr lang="de-AT" dirty="0" err="1"/>
              <a:t>combustion</a:t>
            </a:r>
            <a:r>
              <a:rPr lang="de-AT" dirty="0"/>
              <a:t> and </a:t>
            </a:r>
            <a:r>
              <a:rPr lang="de-AT" dirty="0" err="1"/>
              <a:t>emission</a:t>
            </a:r>
            <a:r>
              <a:rPr lang="de-AT" dirty="0"/>
              <a:t> </a:t>
            </a:r>
            <a:r>
              <a:rPr lang="de-AT" dirty="0" err="1"/>
              <a:t>formation</a:t>
            </a:r>
            <a:r>
              <a:rPr lang="de-AT" dirty="0"/>
              <a:t> </a:t>
            </a:r>
            <a:r>
              <a:rPr lang="de-AT" dirty="0" err="1"/>
              <a:t>as</a:t>
            </a:r>
            <a:r>
              <a:rPr lang="de-AT" dirty="0"/>
              <a:t> </a:t>
            </a:r>
            <a:r>
              <a:rPr lang="de-AT" dirty="0" err="1"/>
              <a:t>well</a:t>
            </a:r>
            <a:r>
              <a:rPr lang="de-AT" dirty="0"/>
              <a:t> </a:t>
            </a:r>
            <a:r>
              <a:rPr lang="de-AT" dirty="0" err="1"/>
              <a:t>as</a:t>
            </a:r>
            <a:r>
              <a:rPr lang="de-AT" dirty="0"/>
              <a:t>  </a:t>
            </a:r>
            <a:r>
              <a:rPr lang="de-AT" dirty="0" err="1"/>
              <a:t>To</a:t>
            </a:r>
            <a:r>
              <a:rPr lang="de-AT" dirty="0"/>
              <a:t> </a:t>
            </a:r>
            <a:r>
              <a:rPr lang="de-AT" dirty="0" err="1"/>
              <a:t>get</a:t>
            </a:r>
            <a:r>
              <a:rPr lang="de-AT" dirty="0"/>
              <a:t> a high </a:t>
            </a:r>
            <a:r>
              <a:rPr lang="de-AT" dirty="0" err="1"/>
              <a:t>number</a:t>
            </a:r>
            <a:r>
              <a:rPr lang="de-AT" dirty="0"/>
              <a:t> </a:t>
            </a:r>
            <a:r>
              <a:rPr lang="de-AT" dirty="0" err="1"/>
              <a:t>of</a:t>
            </a:r>
            <a:r>
              <a:rPr lang="de-AT" dirty="0"/>
              <a:t> </a:t>
            </a:r>
            <a:r>
              <a:rPr lang="de-AT" dirty="0" err="1"/>
              <a:t>operating</a:t>
            </a:r>
            <a:r>
              <a:rPr lang="de-AT" dirty="0"/>
              <a:t> </a:t>
            </a:r>
            <a:r>
              <a:rPr lang="de-AT" dirty="0" err="1"/>
              <a:t>points</a:t>
            </a:r>
            <a:r>
              <a:rPr lang="de-AT" dirty="0"/>
              <a:t> </a:t>
            </a:r>
            <a:r>
              <a:rPr lang="de-AT" dirty="0" err="1"/>
              <a:t>for</a:t>
            </a:r>
            <a:r>
              <a:rPr lang="de-AT" dirty="0"/>
              <a:t> </a:t>
            </a:r>
            <a:r>
              <a:rPr lang="de-AT" dirty="0" err="1"/>
              <a:t>the</a:t>
            </a:r>
            <a:r>
              <a:rPr lang="de-AT" dirty="0"/>
              <a:t> </a:t>
            </a:r>
            <a:r>
              <a:rPr lang="de-AT" dirty="0" err="1"/>
              <a:t>developement</a:t>
            </a:r>
            <a:r>
              <a:rPr lang="de-AT" dirty="0"/>
              <a:t> </a:t>
            </a:r>
            <a:r>
              <a:rPr lang="de-AT" dirty="0" err="1"/>
              <a:t>of</a:t>
            </a:r>
            <a:r>
              <a:rPr lang="de-AT" dirty="0"/>
              <a:t> </a:t>
            </a:r>
            <a:r>
              <a:rPr lang="de-AT" dirty="0" err="1"/>
              <a:t>the</a:t>
            </a:r>
            <a:r>
              <a:rPr lang="de-AT" dirty="0"/>
              <a:t> </a:t>
            </a:r>
            <a:r>
              <a:rPr lang="de-AT" dirty="0" err="1"/>
              <a:t>heat</a:t>
            </a:r>
            <a:r>
              <a:rPr lang="de-AT" dirty="0"/>
              <a:t> release </a:t>
            </a:r>
            <a:r>
              <a:rPr lang="de-AT" dirty="0" err="1"/>
              <a:t>model</a:t>
            </a:r>
            <a:r>
              <a:rPr lang="de-AT" dirty="0"/>
              <a:t>, </a:t>
            </a:r>
            <a:r>
              <a:rPr lang="de-AT" dirty="0" err="1"/>
              <a:t>the</a:t>
            </a:r>
            <a:r>
              <a:rPr lang="de-AT" dirty="0"/>
              <a:t> </a:t>
            </a:r>
            <a:r>
              <a:rPr lang="de-AT" sz="1200" dirty="0" err="1"/>
              <a:t>key</a:t>
            </a:r>
            <a:r>
              <a:rPr lang="de-AT" sz="1200" dirty="0"/>
              <a:t> </a:t>
            </a:r>
            <a:r>
              <a:rPr lang="de-AT" sz="1200" dirty="0" err="1"/>
              <a:t>operating</a:t>
            </a:r>
            <a:r>
              <a:rPr lang="de-AT" sz="1200" dirty="0"/>
              <a:t> </a:t>
            </a:r>
            <a:r>
              <a:rPr lang="de-AT" sz="1200" dirty="0" err="1"/>
              <a:t>parameters</a:t>
            </a:r>
            <a:r>
              <a:rPr lang="de-AT" sz="1200" dirty="0"/>
              <a:t> EAR and </a:t>
            </a:r>
            <a:r>
              <a:rPr lang="de-AT" sz="1200" dirty="0" err="1"/>
              <a:t>ignition</a:t>
            </a:r>
            <a:r>
              <a:rPr lang="de-AT" sz="1200" dirty="0"/>
              <a:t> </a:t>
            </a:r>
            <a:r>
              <a:rPr lang="de-AT" sz="1200" dirty="0" err="1"/>
              <a:t>timing</a:t>
            </a:r>
            <a:r>
              <a:rPr lang="de-AT" sz="1200" dirty="0"/>
              <a:t> </a:t>
            </a:r>
            <a:r>
              <a:rPr lang="de-AT" sz="1200" dirty="0" err="1"/>
              <a:t>for</a:t>
            </a:r>
            <a:r>
              <a:rPr lang="de-AT" sz="1200" dirty="0"/>
              <a:t> </a:t>
            </a:r>
            <a:r>
              <a:rPr lang="de-AT" sz="1200" dirty="0" err="1"/>
              <a:t>were</a:t>
            </a:r>
            <a:r>
              <a:rPr lang="de-AT" sz="1200" dirty="0"/>
              <a:t> </a:t>
            </a:r>
            <a:r>
              <a:rPr lang="de-AT" sz="1200" dirty="0" err="1"/>
              <a:t>varied</a:t>
            </a:r>
            <a:r>
              <a:rPr lang="de-AT" sz="1200" dirty="0"/>
              <a:t> </a:t>
            </a:r>
            <a:r>
              <a:rPr lang="de-AT" sz="1200" dirty="0" err="1"/>
              <a:t>for</a:t>
            </a:r>
            <a:r>
              <a:rPr lang="de-AT" sz="1200" dirty="0"/>
              <a:t> </a:t>
            </a:r>
            <a:r>
              <a:rPr lang="de-AT" sz="1200" dirty="0" err="1"/>
              <a:t>selected</a:t>
            </a:r>
            <a:r>
              <a:rPr lang="de-AT" sz="1200" dirty="0"/>
              <a:t> IMEP at </a:t>
            </a:r>
            <a:r>
              <a:rPr lang="de-AT" sz="1200" dirty="0" err="1"/>
              <a:t>constant</a:t>
            </a:r>
            <a:r>
              <a:rPr lang="de-AT" sz="1200" dirty="0"/>
              <a:t> </a:t>
            </a:r>
            <a:r>
              <a:rPr lang="de-AT" sz="1200" dirty="0" err="1"/>
              <a:t>speed</a:t>
            </a:r>
            <a:r>
              <a:rPr lang="de-AT"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dirty="0"/>
              <a:t>After </a:t>
            </a:r>
            <a:r>
              <a:rPr lang="de-AT" sz="1200" dirty="0" err="1"/>
              <a:t>the</a:t>
            </a:r>
            <a:r>
              <a:rPr lang="de-AT" sz="1200" dirty="0"/>
              <a:t> </a:t>
            </a:r>
            <a:r>
              <a:rPr lang="de-AT" sz="1200" dirty="0" err="1"/>
              <a:t>engine</a:t>
            </a:r>
            <a:r>
              <a:rPr lang="de-AT" sz="1200" dirty="0"/>
              <a:t> </a:t>
            </a:r>
            <a:r>
              <a:rPr lang="de-AT" sz="1200" dirty="0" err="1"/>
              <a:t>testing</a:t>
            </a:r>
            <a:r>
              <a:rPr lang="de-AT" sz="1200" dirty="0"/>
              <a:t>, </a:t>
            </a:r>
            <a:r>
              <a:rPr lang="en-US" sz="1200" dirty="0"/>
              <a:t>Heat release analysis was performed using the in-house simulation and analysis tool LEC CORA</a:t>
            </a:r>
            <a:endParaRPr lang="de-AT"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dirty="0"/>
          </a:p>
          <a:p>
            <a:endParaRPr lang="de-AT" dirty="0"/>
          </a:p>
        </p:txBody>
      </p:sp>
      <p:sp>
        <p:nvSpPr>
          <p:cNvPr id="4" name="Foliennummernplatzhalter 3"/>
          <p:cNvSpPr>
            <a:spLocks noGrp="1"/>
          </p:cNvSpPr>
          <p:nvPr>
            <p:ph type="sldNum" sz="quarter" idx="5"/>
          </p:nvPr>
        </p:nvSpPr>
        <p:spPr/>
        <p:txBody>
          <a:bodyPr/>
          <a:lstStyle/>
          <a:p>
            <a:fld id="{AD94952C-F02A-4974-B280-878FCB487906}" type="slidenum">
              <a:rPr lang="de-AT" smtClean="0"/>
              <a:t>6</a:t>
            </a:fld>
            <a:endParaRPr lang="de-AT"/>
          </a:p>
        </p:txBody>
      </p:sp>
    </p:spTree>
    <p:extLst>
      <p:ext uri="{BB962C8B-B14F-4D97-AF65-F5344CB8AC3E}">
        <p14:creationId xmlns:p14="http://schemas.microsoft.com/office/powerpoint/2010/main" val="2209845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For</a:t>
            </a:r>
            <a:r>
              <a:rPr lang="de-AT" dirty="0"/>
              <a:t> </a:t>
            </a:r>
            <a:r>
              <a:rPr lang="de-AT" dirty="0" err="1"/>
              <a:t>the</a:t>
            </a:r>
            <a:r>
              <a:rPr lang="de-AT" dirty="0"/>
              <a:t> Modeling, a </a:t>
            </a:r>
            <a:r>
              <a:rPr lang="de-AT" dirty="0" err="1"/>
              <a:t>heat</a:t>
            </a:r>
            <a:r>
              <a:rPr lang="de-AT" dirty="0"/>
              <a:t> release </a:t>
            </a:r>
            <a:r>
              <a:rPr lang="de-AT" dirty="0" err="1"/>
              <a:t>model</a:t>
            </a:r>
            <a:r>
              <a:rPr lang="de-AT" dirty="0"/>
              <a:t> </a:t>
            </a:r>
            <a:r>
              <a:rPr lang="en-US" sz="1200" b="0" i="0" u="none" strike="noStrike" kern="1200" baseline="0" dirty="0">
                <a:solidFill>
                  <a:schemeClr val="tx1"/>
                </a:solidFill>
                <a:latin typeface="+mn-lt"/>
                <a:ea typeface="+mn-ea"/>
                <a:cs typeface="+mn-cs"/>
              </a:rPr>
              <a:t>based on well-established natural gas open chamber combustion models was </a:t>
            </a:r>
            <a:r>
              <a:rPr lang="en-US" sz="1200" b="0" i="0" u="none" strike="noStrike" kern="1200" baseline="0" dirty="0" err="1">
                <a:solidFill>
                  <a:schemeClr val="tx1"/>
                </a:solidFill>
                <a:latin typeface="+mn-lt"/>
                <a:ea typeface="+mn-ea"/>
                <a:cs typeface="+mn-cs"/>
              </a:rPr>
              <a:t>seleceted</a:t>
            </a:r>
            <a:r>
              <a:rPr lang="en-US" sz="1200" b="0" i="0" u="none" strike="noStrike" kern="1200" baseline="0" dirty="0">
                <a:solidFill>
                  <a:schemeClr val="tx1"/>
                </a:solidFill>
                <a:latin typeface="+mn-lt"/>
                <a:ea typeface="+mn-ea"/>
                <a:cs typeface="+mn-cs"/>
              </a:rPr>
              <a:t> and modified for hydrogen combustion.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quasi-dimensional model can be </a:t>
            </a:r>
            <a:r>
              <a:rPr lang="en-US" sz="1200" b="0" i="0" u="none" strike="noStrike" kern="1200" baseline="0" dirty="0" err="1">
                <a:solidFill>
                  <a:schemeClr val="tx1"/>
                </a:solidFill>
                <a:latin typeface="+mn-lt"/>
                <a:ea typeface="+mn-ea"/>
                <a:cs typeface="+mn-cs"/>
              </a:rPr>
              <a:t>devided</a:t>
            </a:r>
            <a:r>
              <a:rPr lang="en-US" sz="1200" b="0" i="0" u="none" strike="noStrike" kern="1200" baseline="0" dirty="0">
                <a:solidFill>
                  <a:schemeClr val="tx1"/>
                </a:solidFill>
                <a:latin typeface="+mn-lt"/>
                <a:ea typeface="+mn-ea"/>
                <a:cs typeface="+mn-cs"/>
              </a:rPr>
              <a:t> into 3 zones.</a:t>
            </a:r>
          </a:p>
          <a:p>
            <a:endParaRPr lang="en-US" sz="1200" b="0" i="0" u="none" strike="noStrike" kern="1200" baseline="0" dirty="0">
              <a:solidFill>
                <a:schemeClr val="tx1"/>
              </a:solidFill>
              <a:latin typeface="+mn-lt"/>
              <a:ea typeface="+mn-ea"/>
              <a:cs typeface="+mn-cs"/>
            </a:endParaRPr>
          </a:p>
          <a:p>
            <a:r>
              <a:rPr lang="en-US" dirty="0"/>
              <a:t>The instantaneous burn rate is described by the fuel mass available in the flame front.</a:t>
            </a:r>
          </a:p>
          <a:p>
            <a:endParaRPr lang="en-US" dirty="0"/>
          </a:p>
          <a:p>
            <a:r>
              <a:rPr lang="en-US" sz="1200" b="0" i="0" u="none" strike="noStrike" kern="1200" baseline="0" dirty="0">
                <a:solidFill>
                  <a:schemeClr val="tx1"/>
                </a:solidFill>
                <a:latin typeface="+mn-lt"/>
                <a:ea typeface="+mn-ea"/>
                <a:cs typeface="+mn-cs"/>
              </a:rPr>
              <a:t>The OCM considers the in-cylinder flow field and the combustion chamber geometry and consists of several sub-models to describe flame entrainment, the flame front, squish flow and turbulence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0D combustion model relies on accurate laminar flame speed data. Because no existing Model showed satisfying conformity to Hydrogen, LFS was </a:t>
            </a:r>
            <a:r>
              <a:rPr lang="en-US" sz="1200" b="0" i="0" u="none" strike="noStrike" kern="1200" baseline="0" dirty="0" err="1">
                <a:solidFill>
                  <a:schemeClr val="tx1"/>
                </a:solidFill>
                <a:latin typeface="+mn-lt"/>
                <a:ea typeface="+mn-ea"/>
                <a:cs typeface="+mn-cs"/>
              </a:rPr>
              <a:t>calcu-lated</a:t>
            </a:r>
            <a:r>
              <a:rPr lang="en-US" sz="1200" b="0" i="0" u="none" strike="noStrike" kern="1200" baseline="0" dirty="0">
                <a:solidFill>
                  <a:schemeClr val="tx1"/>
                </a:solidFill>
                <a:latin typeface="+mn-lt"/>
                <a:ea typeface="+mn-ea"/>
                <a:cs typeface="+mn-cs"/>
              </a:rPr>
              <a:t> with the chemical kinetics software Cantera and tabulated for use in the OCM simulation. The calculation was performed with the USC reaction mechanism und validated with published experimental data</a:t>
            </a:r>
          </a:p>
          <a:p>
            <a:endParaRPr lang="de-AT" dirty="0"/>
          </a:p>
          <a:p>
            <a:r>
              <a:rPr lang="de-AT" dirty="0"/>
              <a:t>The OCM </a:t>
            </a:r>
            <a:r>
              <a:rPr lang="de-AT" dirty="0" err="1"/>
              <a:t>can</a:t>
            </a:r>
            <a:r>
              <a:rPr lang="de-AT" dirty="0"/>
              <a:t> </a:t>
            </a:r>
            <a:r>
              <a:rPr lang="de-AT" dirty="0" err="1"/>
              <a:t>be</a:t>
            </a:r>
            <a:r>
              <a:rPr lang="de-AT" dirty="0"/>
              <a:t> </a:t>
            </a:r>
            <a:r>
              <a:rPr lang="de-AT" dirty="0" err="1"/>
              <a:t>adjusted</a:t>
            </a:r>
            <a:r>
              <a:rPr lang="de-AT" dirty="0"/>
              <a:t> </a:t>
            </a:r>
            <a:r>
              <a:rPr lang="de-AT" dirty="0" err="1"/>
              <a:t>to</a:t>
            </a:r>
            <a:r>
              <a:rPr lang="de-AT" dirty="0"/>
              <a:t> </a:t>
            </a:r>
            <a:r>
              <a:rPr lang="de-AT" dirty="0" err="1"/>
              <a:t>the</a:t>
            </a:r>
            <a:r>
              <a:rPr lang="de-AT" dirty="0"/>
              <a:t> experimental </a:t>
            </a:r>
            <a:r>
              <a:rPr lang="de-AT" dirty="0" err="1"/>
              <a:t>heat</a:t>
            </a:r>
            <a:r>
              <a:rPr lang="de-AT" dirty="0"/>
              <a:t> release rate </a:t>
            </a:r>
            <a:r>
              <a:rPr lang="de-AT" dirty="0" err="1"/>
              <a:t>with</a:t>
            </a:r>
            <a:r>
              <a:rPr lang="de-AT" dirty="0"/>
              <a:t> </a:t>
            </a:r>
            <a:r>
              <a:rPr lang="de-AT" dirty="0" err="1"/>
              <a:t>several</a:t>
            </a:r>
            <a:r>
              <a:rPr lang="de-AT" dirty="0"/>
              <a:t> </a:t>
            </a:r>
            <a:r>
              <a:rPr lang="de-AT" dirty="0" err="1"/>
              <a:t>model</a:t>
            </a:r>
            <a:r>
              <a:rPr lang="de-AT" dirty="0"/>
              <a:t> </a:t>
            </a:r>
            <a:r>
              <a:rPr lang="de-AT" dirty="0" err="1"/>
              <a:t>parameters</a:t>
            </a:r>
            <a:r>
              <a:rPr lang="de-AT" dirty="0"/>
              <a:t>, </a:t>
            </a:r>
            <a:r>
              <a:rPr lang="de-AT" dirty="0" err="1"/>
              <a:t>which</a:t>
            </a:r>
            <a:r>
              <a:rPr lang="de-AT" dirty="0"/>
              <a:t> will </a:t>
            </a:r>
            <a:r>
              <a:rPr lang="de-AT" dirty="0" err="1"/>
              <a:t>be</a:t>
            </a:r>
            <a:r>
              <a:rPr lang="de-AT" dirty="0"/>
              <a:t> </a:t>
            </a:r>
            <a:r>
              <a:rPr lang="de-AT" dirty="0" err="1"/>
              <a:t>explained</a:t>
            </a:r>
            <a:r>
              <a:rPr lang="de-AT" dirty="0"/>
              <a:t> </a:t>
            </a:r>
            <a:r>
              <a:rPr lang="de-AT" dirty="0" err="1"/>
              <a:t>later</a:t>
            </a:r>
            <a:endParaRPr lang="de-AT" dirty="0"/>
          </a:p>
        </p:txBody>
      </p:sp>
      <p:sp>
        <p:nvSpPr>
          <p:cNvPr id="4" name="Foliennummernplatzhalter 3"/>
          <p:cNvSpPr>
            <a:spLocks noGrp="1"/>
          </p:cNvSpPr>
          <p:nvPr>
            <p:ph type="sldNum" sz="quarter" idx="5"/>
          </p:nvPr>
        </p:nvSpPr>
        <p:spPr/>
        <p:txBody>
          <a:bodyPr/>
          <a:lstStyle/>
          <a:p>
            <a:fld id="{AD94952C-F02A-4974-B280-878FCB487906}" type="slidenum">
              <a:rPr lang="de-AT" smtClean="0"/>
              <a:t>7</a:t>
            </a:fld>
            <a:endParaRPr lang="de-AT"/>
          </a:p>
        </p:txBody>
      </p:sp>
    </p:spTree>
    <p:extLst>
      <p:ext uri="{BB962C8B-B14F-4D97-AF65-F5344CB8AC3E}">
        <p14:creationId xmlns:p14="http://schemas.microsoft.com/office/powerpoint/2010/main" val="3959842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The </a:t>
            </a:r>
            <a:r>
              <a:rPr lang="de-AT" dirty="0" err="1"/>
              <a:t>following</a:t>
            </a:r>
            <a:r>
              <a:rPr lang="de-AT" dirty="0"/>
              <a:t> </a:t>
            </a:r>
            <a:r>
              <a:rPr lang="de-AT" dirty="0" err="1"/>
              <a:t>procedure</a:t>
            </a:r>
            <a:r>
              <a:rPr lang="de-AT" dirty="0"/>
              <a:t> was </a:t>
            </a:r>
            <a:r>
              <a:rPr lang="de-AT" dirty="0" err="1"/>
              <a:t>used</a:t>
            </a:r>
            <a:r>
              <a:rPr lang="de-AT" dirty="0"/>
              <a:t> </a:t>
            </a:r>
            <a:r>
              <a:rPr lang="de-AT" dirty="0" err="1"/>
              <a:t>to</a:t>
            </a:r>
            <a:r>
              <a:rPr lang="de-AT" dirty="0"/>
              <a:t> </a:t>
            </a:r>
            <a:r>
              <a:rPr lang="de-AT" dirty="0" err="1"/>
              <a:t>adjust</a:t>
            </a:r>
            <a:r>
              <a:rPr lang="de-AT" dirty="0"/>
              <a:t> </a:t>
            </a:r>
            <a:r>
              <a:rPr lang="de-AT" dirty="0" err="1"/>
              <a:t>the</a:t>
            </a:r>
            <a:r>
              <a:rPr lang="de-AT" dirty="0"/>
              <a:t> open </a:t>
            </a:r>
            <a:r>
              <a:rPr lang="de-AT" dirty="0" err="1"/>
              <a:t>chamber</a:t>
            </a:r>
            <a:r>
              <a:rPr lang="de-AT" dirty="0"/>
              <a:t> </a:t>
            </a:r>
            <a:r>
              <a:rPr lang="de-AT" dirty="0" err="1"/>
              <a:t>combustion</a:t>
            </a:r>
            <a:r>
              <a:rPr lang="de-AT" dirty="0"/>
              <a:t> </a:t>
            </a:r>
            <a:r>
              <a:rPr lang="de-AT" dirty="0" err="1"/>
              <a:t>model</a:t>
            </a:r>
            <a:r>
              <a:rPr lang="de-AT" dirty="0"/>
              <a:t> </a:t>
            </a:r>
            <a:r>
              <a:rPr lang="de-AT" dirty="0" err="1"/>
              <a:t>to</a:t>
            </a:r>
            <a:r>
              <a:rPr lang="de-AT" dirty="0"/>
              <a:t> Hydrogen </a:t>
            </a:r>
            <a:r>
              <a:rPr lang="de-AT" dirty="0" err="1"/>
              <a:t>combustion</a:t>
            </a:r>
            <a:r>
              <a:rPr lang="de-AT" dirty="0"/>
              <a:t> </a:t>
            </a:r>
            <a:r>
              <a:rPr lang="de-AT" dirty="0" err="1"/>
              <a:t>from</a:t>
            </a:r>
            <a:r>
              <a:rPr lang="de-AT" dirty="0"/>
              <a:t> </a:t>
            </a:r>
            <a:r>
              <a:rPr lang="de-AT" dirty="0" err="1"/>
              <a:t>the</a:t>
            </a:r>
            <a:r>
              <a:rPr lang="de-AT" dirty="0"/>
              <a:t> experimental </a:t>
            </a:r>
            <a:r>
              <a:rPr lang="de-AT" dirty="0" err="1"/>
              <a:t>investigations</a:t>
            </a:r>
            <a:endParaRPr lang="de-AT" dirty="0"/>
          </a:p>
          <a:p>
            <a:endParaRPr lang="de-AT" dirty="0"/>
          </a:p>
          <a:p>
            <a:r>
              <a:rPr lang="de-AT" dirty="0"/>
              <a:t>The </a:t>
            </a:r>
            <a:r>
              <a:rPr lang="de-AT" dirty="0" err="1"/>
              <a:t>first</a:t>
            </a:r>
            <a:r>
              <a:rPr lang="de-AT" dirty="0"/>
              <a:t> </a:t>
            </a:r>
            <a:r>
              <a:rPr lang="de-AT" dirty="0" err="1"/>
              <a:t>step</a:t>
            </a:r>
            <a:r>
              <a:rPr lang="de-AT" dirty="0"/>
              <a:t> was, </a:t>
            </a:r>
            <a:r>
              <a:rPr lang="de-AT" dirty="0" err="1"/>
              <a:t>to</a:t>
            </a:r>
            <a:r>
              <a:rPr lang="de-AT" dirty="0"/>
              <a:t> perform a high-</a:t>
            </a:r>
            <a:r>
              <a:rPr lang="de-AT" dirty="0" err="1"/>
              <a:t>pressure</a:t>
            </a:r>
            <a:r>
              <a:rPr lang="de-AT" dirty="0"/>
              <a:t> </a:t>
            </a:r>
            <a:r>
              <a:rPr lang="de-AT" dirty="0" err="1"/>
              <a:t>cycle</a:t>
            </a:r>
            <a:r>
              <a:rPr lang="de-AT" dirty="0"/>
              <a:t> </a:t>
            </a:r>
            <a:r>
              <a:rPr lang="de-AT" dirty="0" err="1"/>
              <a:t>analysis</a:t>
            </a:r>
            <a:r>
              <a:rPr lang="de-AT" dirty="0"/>
              <a:t> </a:t>
            </a:r>
            <a:r>
              <a:rPr lang="de-AT" dirty="0" err="1"/>
              <a:t>of</a:t>
            </a:r>
            <a:r>
              <a:rPr lang="de-AT" dirty="0"/>
              <a:t> </a:t>
            </a:r>
            <a:r>
              <a:rPr lang="de-AT" dirty="0" err="1"/>
              <a:t>selected</a:t>
            </a:r>
            <a:r>
              <a:rPr lang="de-AT" dirty="0"/>
              <a:t> </a:t>
            </a:r>
            <a:r>
              <a:rPr lang="de-AT" dirty="0" err="1"/>
              <a:t>engine</a:t>
            </a:r>
            <a:r>
              <a:rPr lang="de-AT" dirty="0"/>
              <a:t> </a:t>
            </a:r>
            <a:r>
              <a:rPr lang="de-AT" dirty="0" err="1"/>
              <a:t>operating</a:t>
            </a:r>
            <a:r>
              <a:rPr lang="de-AT" dirty="0"/>
              <a:t> </a:t>
            </a:r>
            <a:r>
              <a:rPr lang="de-AT" dirty="0" err="1"/>
              <a:t>points</a:t>
            </a:r>
            <a:r>
              <a:rPr lang="de-AT" dirty="0"/>
              <a:t>.</a:t>
            </a:r>
          </a:p>
          <a:p>
            <a:endParaRPr lang="de-AT" dirty="0"/>
          </a:p>
          <a:p>
            <a:r>
              <a:rPr lang="en-US" sz="1200" b="0" i="0" u="none" strike="noStrike" kern="1200" baseline="0" dirty="0">
                <a:solidFill>
                  <a:schemeClr val="tx1"/>
                </a:solidFill>
                <a:latin typeface="+mn-lt"/>
                <a:ea typeface="+mn-ea"/>
                <a:cs typeface="+mn-cs"/>
              </a:rPr>
              <a:t>The simulation parameters consist of results from the measurement analysis, like wall heat transfer coefficients, gas compositions and engine geometry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After the simulation with LEC CORA, the Simulated HHR is compared to the Experimental Data. </a:t>
            </a:r>
            <a:endParaRPr lang="de-AT" dirty="0"/>
          </a:p>
          <a:p>
            <a:endParaRPr lang="de-AT" dirty="0"/>
          </a:p>
          <a:p>
            <a:r>
              <a:rPr lang="en-US" sz="1200" b="0" i="0" u="none" strike="noStrike" kern="1200" baseline="0" dirty="0">
                <a:solidFill>
                  <a:schemeClr val="tx1"/>
                </a:solidFill>
                <a:latin typeface="+mn-lt"/>
                <a:ea typeface="+mn-ea"/>
                <a:cs typeface="+mn-cs"/>
              </a:rPr>
              <a:t>The adjustment of model parameters is performed based on the least squares method with additional constraints for deviations from measured IMEP, NOx emissions, MFB50% and in-cylinder temperature at the opening of the exhaust valve </a:t>
            </a:r>
          </a:p>
          <a:p>
            <a:endParaRPr lang="de-AT" dirty="0"/>
          </a:p>
          <a:p>
            <a:r>
              <a:rPr lang="en-US" sz="1200" b="0" i="0" u="none" strike="noStrike" kern="1200" baseline="0" dirty="0">
                <a:solidFill>
                  <a:schemeClr val="tx1"/>
                </a:solidFill>
                <a:latin typeface="+mn-lt"/>
                <a:ea typeface="+mn-ea"/>
                <a:cs typeface="+mn-cs"/>
              </a:rPr>
              <a:t>Finally, correlations between OCM parameters and engine operating conditions, e.g. IMEP, EAR and IT, shown on the right side were established. </a:t>
            </a:r>
            <a:endParaRPr lang="de-AT" dirty="0"/>
          </a:p>
          <a:p>
            <a:endParaRPr lang="de-AT" dirty="0"/>
          </a:p>
        </p:txBody>
      </p:sp>
      <p:sp>
        <p:nvSpPr>
          <p:cNvPr id="4" name="Foliennummernplatzhalter 3"/>
          <p:cNvSpPr>
            <a:spLocks noGrp="1"/>
          </p:cNvSpPr>
          <p:nvPr>
            <p:ph type="sldNum" sz="quarter" idx="5"/>
          </p:nvPr>
        </p:nvSpPr>
        <p:spPr/>
        <p:txBody>
          <a:bodyPr/>
          <a:lstStyle/>
          <a:p>
            <a:fld id="{AD94952C-F02A-4974-B280-878FCB487906}" type="slidenum">
              <a:rPr lang="de-AT" smtClean="0"/>
              <a:t>9</a:t>
            </a:fld>
            <a:endParaRPr lang="de-AT"/>
          </a:p>
        </p:txBody>
      </p:sp>
    </p:spTree>
    <p:extLst>
      <p:ext uri="{BB962C8B-B14F-4D97-AF65-F5344CB8AC3E}">
        <p14:creationId xmlns:p14="http://schemas.microsoft.com/office/powerpoint/2010/main" val="3042293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err="1"/>
              <a:t>Finally</a:t>
            </a:r>
            <a:r>
              <a:rPr lang="de-AT" dirty="0"/>
              <a:t> </a:t>
            </a:r>
            <a:r>
              <a:rPr lang="en-US" sz="1200" dirty="0"/>
              <a:t>Engine performance simulations using the 1D simulation tool GT-Power was </a:t>
            </a:r>
            <a:r>
              <a:rPr lang="en-US" sz="1200" dirty="0" err="1"/>
              <a:t>excuted</a:t>
            </a:r>
            <a:endParaRPr lang="en-US" sz="1200" dirty="0"/>
          </a:p>
          <a:p>
            <a:endParaRPr lang="de-AT" dirty="0"/>
          </a:p>
          <a:p>
            <a:r>
              <a:rPr lang="en-US" sz="1200" b="0" i="0" u="none" strike="noStrike" kern="1200" baseline="0" dirty="0">
                <a:solidFill>
                  <a:schemeClr val="tx1"/>
                </a:solidFill>
                <a:latin typeface="+mn-lt"/>
                <a:ea typeface="+mn-ea"/>
                <a:cs typeface="+mn-cs"/>
              </a:rPr>
              <a:t>The OCM, including the correlations for all model parameters, was implemented into an existing single-cylinder GT-Power model as a user defined function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Input data for the OCM, e.g. wall temperatures and heat transfer coefficient, are specified within the engine cylinder module and passed on to the combustion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simulated HHR is then used in the engine cylinder module to perform the 1D Simulation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Results were then compared to measurement data and 0D Simulation</a:t>
            </a:r>
            <a:endParaRPr lang="de-AT" sz="1200" dirty="0"/>
          </a:p>
          <a:p>
            <a:endParaRPr lang="de-AT" dirty="0"/>
          </a:p>
        </p:txBody>
      </p:sp>
      <p:sp>
        <p:nvSpPr>
          <p:cNvPr id="4" name="Foliennummernplatzhalter 3"/>
          <p:cNvSpPr>
            <a:spLocks noGrp="1"/>
          </p:cNvSpPr>
          <p:nvPr>
            <p:ph type="sldNum" sz="quarter" idx="5"/>
          </p:nvPr>
        </p:nvSpPr>
        <p:spPr/>
        <p:txBody>
          <a:bodyPr/>
          <a:lstStyle/>
          <a:p>
            <a:fld id="{AD94952C-F02A-4974-B280-878FCB487906}" type="slidenum">
              <a:rPr lang="de-AT" smtClean="0"/>
              <a:t>10</a:t>
            </a:fld>
            <a:endParaRPr lang="de-AT"/>
          </a:p>
        </p:txBody>
      </p:sp>
    </p:spTree>
    <p:extLst>
      <p:ext uri="{BB962C8B-B14F-4D97-AF65-F5344CB8AC3E}">
        <p14:creationId xmlns:p14="http://schemas.microsoft.com/office/powerpoint/2010/main" val="1168863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dirty="0"/>
              <a:t>First i will </a:t>
            </a:r>
            <a:r>
              <a:rPr lang="de-AT" sz="1200" dirty="0" err="1"/>
              <a:t>present</a:t>
            </a:r>
            <a:r>
              <a:rPr lang="de-AT" sz="1200" dirty="0"/>
              <a:t> experimental </a:t>
            </a:r>
            <a:r>
              <a:rPr lang="de-AT" sz="1200" dirty="0" err="1"/>
              <a:t>results</a:t>
            </a:r>
            <a:r>
              <a:rPr lang="de-AT" sz="1200" dirty="0"/>
              <a:t> </a:t>
            </a:r>
            <a:r>
              <a:rPr lang="de-AT" sz="1200" dirty="0" err="1"/>
              <a:t>of</a:t>
            </a:r>
            <a:r>
              <a:rPr lang="de-AT" sz="1200" dirty="0"/>
              <a:t> hydrogen </a:t>
            </a:r>
            <a:r>
              <a:rPr lang="de-AT" sz="1200" dirty="0" err="1"/>
              <a:t>combustion</a:t>
            </a:r>
            <a:r>
              <a:rPr lang="de-AT" sz="1200" dirty="0"/>
              <a:t> </a:t>
            </a:r>
            <a:r>
              <a:rPr lang="de-AT" sz="1200" dirty="0" err="1"/>
              <a:t>investigations</a:t>
            </a:r>
            <a:endParaRPr lang="de-AT"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This result shows the key combustion metrics ID, MFB5%, MFB50%, MFB90%, for ignition timing variations with different EAR at a high load engine operating condition.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err="1">
                <a:solidFill>
                  <a:schemeClr val="tx1"/>
                </a:solidFill>
                <a:latin typeface="+mn-lt"/>
                <a:ea typeface="+mn-ea"/>
                <a:cs typeface="+mn-cs"/>
              </a:rPr>
              <a:t>Igintion</a:t>
            </a:r>
            <a:r>
              <a:rPr lang="en-US" sz="1200" b="0" i="0" u="none" strike="noStrike" kern="1200" baseline="0" dirty="0">
                <a:solidFill>
                  <a:schemeClr val="tx1"/>
                </a:solidFill>
                <a:latin typeface="+mn-lt"/>
                <a:ea typeface="+mn-ea"/>
                <a:cs typeface="+mn-cs"/>
              </a:rPr>
              <a:t> delay is defined as the time from the ignition timing to 5% Mass fraction burnt. The Burn duration is calculated with MFB90%-MFB5%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On the left-hand side average values of 60 consecutive combustion cycles are shown. Standard deviations (STD) are displayed on the right-hand side. As expected, The ID decreases with lower EAR and later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In contrast to the coefficient of variation (COV) of IMEP that was shown to increase with later ignition timing in previous studies, the standard deviation of the ID shows only a minor dependence on ignition timing and remains at a rather large value. The standard deviations of MFB50% and MFB90% increase with later IT </a:t>
            </a:r>
            <a:r>
              <a:rPr lang="de-AT" sz="1200" dirty="0"/>
              <a:t>IT </a:t>
            </a:r>
            <a:r>
              <a:rPr lang="de-AT" sz="1200" dirty="0" err="1"/>
              <a:t>for</a:t>
            </a:r>
            <a:r>
              <a:rPr lang="de-AT" sz="1200" dirty="0"/>
              <a:t> a </a:t>
            </a:r>
            <a:r>
              <a:rPr lang="de-AT" sz="1200" dirty="0" err="1"/>
              <a:t>constant</a:t>
            </a:r>
            <a:r>
              <a:rPr lang="de-AT" sz="1200" dirty="0"/>
              <a:t> EAR </a:t>
            </a:r>
            <a:r>
              <a:rPr lang="en-US" sz="1200" b="0" i="0" u="none" strike="noStrike" kern="1200" baseline="0" dirty="0">
                <a:solidFill>
                  <a:schemeClr val="tx1"/>
                </a:solidFill>
                <a:latin typeface="+mn-lt"/>
                <a:ea typeface="+mn-ea"/>
                <a:cs typeface="+mn-cs"/>
              </a:rPr>
              <a:t>and for leaner mixtures. Late MFB90% and high standard deviation might indicate that cycles with slow combustion exist. </a:t>
            </a:r>
            <a:endParaRPr lang="de-AT" sz="1200" dirty="0"/>
          </a:p>
          <a:p>
            <a:endParaRPr lang="de-AT" dirty="0"/>
          </a:p>
        </p:txBody>
      </p:sp>
      <p:sp>
        <p:nvSpPr>
          <p:cNvPr id="4" name="Foliennummernplatzhalter 3"/>
          <p:cNvSpPr>
            <a:spLocks noGrp="1"/>
          </p:cNvSpPr>
          <p:nvPr>
            <p:ph type="sldNum" sz="quarter" idx="5"/>
          </p:nvPr>
        </p:nvSpPr>
        <p:spPr/>
        <p:txBody>
          <a:bodyPr/>
          <a:lstStyle/>
          <a:p>
            <a:fld id="{AD94952C-F02A-4974-B280-878FCB487906}" type="slidenum">
              <a:rPr lang="de-AT" smtClean="0"/>
              <a:t>12</a:t>
            </a:fld>
            <a:endParaRPr lang="de-AT"/>
          </a:p>
        </p:txBody>
      </p:sp>
    </p:spTree>
    <p:extLst>
      <p:ext uri="{BB962C8B-B14F-4D97-AF65-F5344CB8AC3E}">
        <p14:creationId xmlns:p14="http://schemas.microsoft.com/office/powerpoint/2010/main" val="1474633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next step was the Analysis of individual cycles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Investigation shows that while MFB90% shows a wide spread, the combustion duration only varies in a narrow range from 27 to 31.5 CAD. Cycles with late MFB90% show a longer burn duration as is expected due to decreasing pressures and temperatures during the expansion stroke.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There is a strong correlation between MFB5% and MFB50% as well as between MFB5% and MFB90%. No individual cycles were observed where the combustion progressed slowly after a short ID and early MFB5%, leading to the conclusion that ignition phase offers the largest potential to reduce cyclic variability for hydrogen combustion.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the lower figure the NOx formation is estimated for each individual cycle based on the HRR and displayed over MFB05%. The early combustion cycles disproportionately contribute to overall NOx formation. A narrower spread of the ID and the combustion phasing could potentially facilitate a reduction of NOx emissions. </a:t>
            </a:r>
            <a:endParaRPr lang="de-AT" dirty="0"/>
          </a:p>
        </p:txBody>
      </p:sp>
      <p:sp>
        <p:nvSpPr>
          <p:cNvPr id="4" name="Foliennummernplatzhalter 3"/>
          <p:cNvSpPr>
            <a:spLocks noGrp="1"/>
          </p:cNvSpPr>
          <p:nvPr>
            <p:ph type="sldNum" sz="quarter" idx="5"/>
          </p:nvPr>
        </p:nvSpPr>
        <p:spPr/>
        <p:txBody>
          <a:bodyPr/>
          <a:lstStyle/>
          <a:p>
            <a:fld id="{AD94952C-F02A-4974-B280-878FCB487906}" type="slidenum">
              <a:rPr lang="de-AT" smtClean="0"/>
              <a:t>13</a:t>
            </a:fld>
            <a:endParaRPr lang="de-AT"/>
          </a:p>
        </p:txBody>
      </p:sp>
    </p:spTree>
    <p:extLst>
      <p:ext uri="{BB962C8B-B14F-4D97-AF65-F5344CB8AC3E}">
        <p14:creationId xmlns:p14="http://schemas.microsoft.com/office/powerpoint/2010/main" val="479009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779662"/>
            <a:ext cx="7772400" cy="920676"/>
          </a:xfrm>
          <a:prstGeom prst="rect">
            <a:avLst/>
          </a:prstGeom>
        </p:spPr>
        <p:txBody>
          <a:bodyPr/>
          <a:lstStyle>
            <a:lvl1pPr algn="ctr">
              <a:defRPr lang="de-AT" sz="2800" b="1" kern="1200" dirty="0">
                <a:solidFill>
                  <a:srgbClr val="275C88"/>
                </a:solidFill>
                <a:latin typeface="Verdana" panose="020B0604030504040204" pitchFamily="34" charset="0"/>
                <a:ea typeface="Verdana" pitchFamily="34" charset="0"/>
                <a:cs typeface="Verdana" panose="020B0604030504040204" pitchFamily="34" charset="0"/>
              </a:defRPr>
            </a:lvl1pPr>
          </a:lstStyle>
          <a:p>
            <a:r>
              <a:rPr lang="de-DE" noProof="0"/>
              <a:t>Mastertitelformat bearbeiten</a:t>
            </a:r>
            <a:endParaRPr lang="en-US" noProof="0" dirty="0"/>
          </a:p>
        </p:txBody>
      </p:sp>
      <p:sp>
        <p:nvSpPr>
          <p:cNvPr id="3" name="Untertitel 2"/>
          <p:cNvSpPr>
            <a:spLocks noGrp="1"/>
          </p:cNvSpPr>
          <p:nvPr>
            <p:ph type="subTitle" idx="1"/>
          </p:nvPr>
        </p:nvSpPr>
        <p:spPr>
          <a:xfrm>
            <a:off x="1371600" y="2787774"/>
            <a:ext cx="6400800" cy="1314450"/>
          </a:xfrm>
          <a:prstGeom prst="rect">
            <a:avLst/>
          </a:prstGeom>
        </p:spPr>
        <p:txBody>
          <a:bodyPr/>
          <a:lstStyle>
            <a:lvl1pPr marL="0" indent="0" algn="ctr">
              <a:buNone/>
              <a:defRPr sz="2000">
                <a:solidFill>
                  <a:srgbClr val="879AA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a:t>Master-Untertitelformat bearbeiten</a:t>
            </a:r>
            <a:endParaRPr lang="en-US" noProof="0" dirty="0"/>
          </a:p>
        </p:txBody>
      </p:sp>
    </p:spTree>
    <p:extLst>
      <p:ext uri="{BB962C8B-B14F-4D97-AF65-F5344CB8AC3E}">
        <p14:creationId xmlns:p14="http://schemas.microsoft.com/office/powerpoint/2010/main" val="793888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lie mit Einfachtitel">
    <p:spTree>
      <p:nvGrpSpPr>
        <p:cNvPr id="1" name=""/>
        <p:cNvGrpSpPr/>
        <p:nvPr/>
      </p:nvGrpSpPr>
      <p:grpSpPr>
        <a:xfrm>
          <a:off x="0" y="0"/>
          <a:ext cx="0" cy="0"/>
          <a:chOff x="0" y="0"/>
          <a:chExt cx="0" cy="0"/>
        </a:xfrm>
      </p:grpSpPr>
      <p:sp>
        <p:nvSpPr>
          <p:cNvPr id="7" name="Titel 1"/>
          <p:cNvSpPr>
            <a:spLocks noGrp="1"/>
          </p:cNvSpPr>
          <p:nvPr>
            <p:ph type="title"/>
          </p:nvPr>
        </p:nvSpPr>
        <p:spPr>
          <a:xfrm>
            <a:off x="306000" y="226975"/>
            <a:ext cx="6840000" cy="459000"/>
          </a:xfrm>
          <a:prstGeom prst="rect">
            <a:avLst/>
          </a:prstGeom>
        </p:spPr>
        <p:txBody>
          <a:bodyPr anchor="ctr" anchorCtr="0"/>
          <a:lstStyle>
            <a:lvl1pPr>
              <a:defRPr sz="2400" b="1">
                <a:solidFill>
                  <a:srgbClr val="275C88"/>
                </a:solidFill>
                <a:latin typeface="Verdana" panose="020B0604030504040204" pitchFamily="34" charset="0"/>
                <a:ea typeface="Verdana" panose="020B0604030504040204" pitchFamily="34" charset="0"/>
                <a:cs typeface="Verdana" panose="020B0604030504040204" pitchFamily="34" charset="0"/>
              </a:defRPr>
            </a:lvl1pPr>
          </a:lstStyle>
          <a:p>
            <a:r>
              <a:rPr lang="de-DE" noProof="0"/>
              <a:t>Mastertitelformat bearbeiten</a:t>
            </a:r>
            <a:endParaRPr lang="en-US" noProof="0" dirty="0"/>
          </a:p>
        </p:txBody>
      </p:sp>
      <p:sp>
        <p:nvSpPr>
          <p:cNvPr id="5" name="Inhaltsplatzhalter 3"/>
          <p:cNvSpPr>
            <a:spLocks noGrp="1"/>
          </p:cNvSpPr>
          <p:nvPr>
            <p:ph sz="quarter" idx="10" hasCustomPrompt="1"/>
          </p:nvPr>
        </p:nvSpPr>
        <p:spPr>
          <a:xfrm>
            <a:off x="306000" y="797169"/>
            <a:ext cx="8568000" cy="3749631"/>
          </a:xfrm>
          <a:prstGeom prst="rect">
            <a:avLst/>
          </a:prstGeom>
        </p:spPr>
        <p:txBody>
          <a:bodyPr/>
          <a:lstStyle>
            <a:lvl1pPr marL="271463" indent="-271463">
              <a:spcBef>
                <a:spcPts val="900"/>
              </a:spcBef>
              <a:buClr>
                <a:srgbClr val="214C6E"/>
              </a:buClr>
              <a:buSzPct val="100000"/>
              <a:buFont typeface="Arial"/>
              <a:buChar char="•"/>
              <a:defRPr sz="2000">
                <a:latin typeface="Verdana" panose="020B0604030504040204" pitchFamily="34" charset="0"/>
                <a:ea typeface="Verdana" panose="020B0604030504040204" pitchFamily="34" charset="0"/>
                <a:cs typeface="Verdana" panose="020B0604030504040204" pitchFamily="34" charset="0"/>
              </a:defRPr>
            </a:lvl1pPr>
            <a:lvl2pPr marL="893763" indent="-246063">
              <a:spcBef>
                <a:spcPts val="900"/>
              </a:spcBef>
              <a:buClr>
                <a:srgbClr val="214C6E"/>
              </a:buClr>
              <a:buSzPct val="80000"/>
              <a:buFont typeface="Arial"/>
              <a:buChar char="•"/>
              <a:defRPr sz="1800">
                <a:latin typeface="Verdana" panose="020B0604030504040204" pitchFamily="34" charset="0"/>
                <a:ea typeface="Verdana" panose="020B0604030504040204" pitchFamily="34" charset="0"/>
                <a:cs typeface="Verdana" panose="020B0604030504040204" pitchFamily="34" charset="0"/>
              </a:defRPr>
            </a:lvl2pPr>
            <a:lvl3pPr marL="1346200" indent="-193675">
              <a:spcBef>
                <a:spcPts val="600"/>
              </a:spcBef>
              <a:buClr>
                <a:srgbClr val="214C6E"/>
              </a:buClr>
              <a:buSzPct val="80000"/>
              <a:buFont typeface="Arial"/>
              <a:buChar char="•"/>
              <a:defRPr sz="1600">
                <a:latin typeface="Verdana" panose="020B0604030504040204" pitchFamily="34" charset="0"/>
                <a:ea typeface="Verdana" panose="020B0604030504040204" pitchFamily="34" charset="0"/>
                <a:cs typeface="Verdana" panose="020B0604030504040204" pitchFamily="34" charset="0"/>
              </a:defRPr>
            </a:lvl3pPr>
            <a:lvl4pPr marL="1879600" indent="-223838">
              <a:spcBef>
                <a:spcPts val="600"/>
              </a:spcBef>
              <a:buClr>
                <a:schemeClr val="bg1">
                  <a:lumMod val="50000"/>
                </a:schemeClr>
              </a:buClr>
              <a:buSzPct val="80000"/>
              <a:buFont typeface="Arial"/>
              <a:buChar char="•"/>
              <a:defRPr sz="1500">
                <a:latin typeface="Verdana" panose="020B0604030504040204" pitchFamily="34" charset="0"/>
                <a:ea typeface="Verdana" panose="020B0604030504040204" pitchFamily="34" charset="0"/>
                <a:cs typeface="Verdana" panose="020B0604030504040204" pitchFamily="34" charset="0"/>
              </a:defRPr>
            </a:lvl4pPr>
            <a:lvl5pPr marL="2330450" indent="-169863">
              <a:spcBef>
                <a:spcPts val="600"/>
              </a:spcBef>
              <a:buClr>
                <a:schemeClr val="bg1">
                  <a:lumMod val="75000"/>
                </a:schemeClr>
              </a:buClr>
              <a:buSzPct val="80000"/>
              <a:buFont typeface="Arial"/>
              <a:buChar char="•"/>
              <a:defRPr sz="1400">
                <a:latin typeface="Verdana" panose="020B0604030504040204" pitchFamily="34" charset="0"/>
                <a:ea typeface="Verdana" panose="020B0604030504040204" pitchFamily="34" charset="0"/>
                <a:cs typeface="Verdana" panose="020B0604030504040204" pitchFamily="34" charset="0"/>
              </a:defRPr>
            </a:lvl5pPr>
          </a:lstStyle>
          <a:p>
            <a:pPr lvl="0"/>
            <a:r>
              <a:rPr lang="en-US" noProof="0" dirty="0" err="1"/>
              <a:t>Erste</a:t>
            </a:r>
            <a:r>
              <a:rPr lang="en-US" noProof="0" dirty="0"/>
              <a:t> </a:t>
            </a:r>
            <a:r>
              <a:rPr lang="en-US" noProof="0" dirty="0" err="1"/>
              <a:t>Ebene</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Tree>
    <p:extLst>
      <p:ext uri="{BB962C8B-B14F-4D97-AF65-F5344CB8AC3E}">
        <p14:creationId xmlns:p14="http://schemas.microsoft.com/office/powerpoint/2010/main" val="3875756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olie mit Zweifachtitel">
    <p:spTree>
      <p:nvGrpSpPr>
        <p:cNvPr id="1" name=""/>
        <p:cNvGrpSpPr/>
        <p:nvPr/>
      </p:nvGrpSpPr>
      <p:grpSpPr>
        <a:xfrm>
          <a:off x="0" y="0"/>
          <a:ext cx="0" cy="0"/>
          <a:chOff x="0" y="0"/>
          <a:chExt cx="0" cy="0"/>
        </a:xfrm>
      </p:grpSpPr>
      <p:sp>
        <p:nvSpPr>
          <p:cNvPr id="8" name="Textplatzhalter 4"/>
          <p:cNvSpPr>
            <a:spLocks noGrp="1"/>
          </p:cNvSpPr>
          <p:nvPr>
            <p:ph type="body" sz="quarter" idx="13" hasCustomPrompt="1"/>
          </p:nvPr>
        </p:nvSpPr>
        <p:spPr>
          <a:xfrm>
            <a:off x="306000" y="622716"/>
            <a:ext cx="6840000" cy="277200"/>
          </a:xfrm>
          <a:prstGeom prst="rect">
            <a:avLst/>
          </a:prstGeom>
        </p:spPr>
        <p:txBody>
          <a:bodyPr anchor="ctr" anchorCtr="0"/>
          <a:lstStyle>
            <a:lvl1pPr marL="0" indent="0">
              <a:buFontTx/>
              <a:buNone/>
              <a:defRPr sz="1400" b="1" baseline="0">
                <a:solidFill>
                  <a:srgbClr val="879AA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200"/>
              </a:spcBef>
              <a:buFontTx/>
              <a:buNone/>
              <a:defRPr sz="1800" b="1"/>
            </a:lvl2pPr>
            <a:lvl3pPr marL="0" indent="0">
              <a:spcBef>
                <a:spcPts val="200"/>
              </a:spcBef>
              <a:buFontTx/>
              <a:buNone/>
              <a:defRPr sz="1800" b="1"/>
            </a:lvl3pPr>
          </a:lstStyle>
          <a:p>
            <a:pPr lvl="0"/>
            <a:r>
              <a:rPr lang="en-US" noProof="0" dirty="0" err="1"/>
              <a:t>Zweiter</a:t>
            </a:r>
            <a:r>
              <a:rPr lang="en-US" noProof="0" dirty="0"/>
              <a:t> </a:t>
            </a:r>
            <a:r>
              <a:rPr lang="en-US" noProof="0" dirty="0" err="1"/>
              <a:t>Titel</a:t>
            </a:r>
            <a:endParaRPr lang="en-US" noProof="0" dirty="0"/>
          </a:p>
        </p:txBody>
      </p:sp>
      <p:sp>
        <p:nvSpPr>
          <p:cNvPr id="6" name="Inhaltsplatzhalter 3">
            <a:extLst>
              <a:ext uri="{FF2B5EF4-FFF2-40B4-BE49-F238E27FC236}">
                <a16:creationId xmlns:a16="http://schemas.microsoft.com/office/drawing/2014/main" id="{3F769409-D5FA-4605-A700-CBC4B1273155}"/>
              </a:ext>
            </a:extLst>
          </p:cNvPr>
          <p:cNvSpPr>
            <a:spLocks noGrp="1"/>
          </p:cNvSpPr>
          <p:nvPr>
            <p:ph sz="quarter" idx="10" hasCustomPrompt="1"/>
          </p:nvPr>
        </p:nvSpPr>
        <p:spPr>
          <a:xfrm>
            <a:off x="306000" y="1004400"/>
            <a:ext cx="8568000" cy="3542400"/>
          </a:xfrm>
          <a:prstGeom prst="rect">
            <a:avLst/>
          </a:prstGeom>
        </p:spPr>
        <p:txBody>
          <a:bodyPr/>
          <a:lstStyle>
            <a:lvl1pPr marL="271463" indent="-271463">
              <a:spcBef>
                <a:spcPts val="900"/>
              </a:spcBef>
              <a:buClr>
                <a:srgbClr val="214C6E"/>
              </a:buClr>
              <a:buSzPct val="100000"/>
              <a:buFont typeface="Arial"/>
              <a:buChar char="•"/>
              <a:defRPr sz="2000">
                <a:latin typeface="Verdana" panose="020B0604030504040204" pitchFamily="34" charset="0"/>
                <a:ea typeface="Verdana" panose="020B0604030504040204" pitchFamily="34" charset="0"/>
                <a:cs typeface="Verdana" panose="020B0604030504040204" pitchFamily="34" charset="0"/>
              </a:defRPr>
            </a:lvl1pPr>
            <a:lvl2pPr marL="893763" indent="-246063">
              <a:spcBef>
                <a:spcPts val="900"/>
              </a:spcBef>
              <a:buClr>
                <a:srgbClr val="214C6E"/>
              </a:buClr>
              <a:buSzPct val="80000"/>
              <a:buFont typeface="Arial"/>
              <a:buChar char="•"/>
              <a:defRPr sz="1800">
                <a:latin typeface="Verdana" panose="020B0604030504040204" pitchFamily="34" charset="0"/>
                <a:ea typeface="Verdana" panose="020B0604030504040204" pitchFamily="34" charset="0"/>
                <a:cs typeface="Verdana" panose="020B0604030504040204" pitchFamily="34" charset="0"/>
              </a:defRPr>
            </a:lvl2pPr>
            <a:lvl3pPr marL="1346200" indent="-193675">
              <a:spcBef>
                <a:spcPts val="600"/>
              </a:spcBef>
              <a:buClr>
                <a:srgbClr val="214C6E"/>
              </a:buClr>
              <a:buSzPct val="80000"/>
              <a:buFont typeface="Arial"/>
              <a:buChar char="•"/>
              <a:defRPr sz="1600">
                <a:latin typeface="Verdana" panose="020B0604030504040204" pitchFamily="34" charset="0"/>
                <a:ea typeface="Verdana" panose="020B0604030504040204" pitchFamily="34" charset="0"/>
                <a:cs typeface="Verdana" panose="020B0604030504040204" pitchFamily="34" charset="0"/>
              </a:defRPr>
            </a:lvl3pPr>
            <a:lvl4pPr marL="1879600" indent="-223838">
              <a:spcBef>
                <a:spcPts val="600"/>
              </a:spcBef>
              <a:buClr>
                <a:schemeClr val="bg1">
                  <a:lumMod val="50000"/>
                </a:schemeClr>
              </a:buClr>
              <a:buSzPct val="80000"/>
              <a:buFont typeface="Arial"/>
              <a:buChar char="•"/>
              <a:defRPr sz="1500">
                <a:latin typeface="Verdana" panose="020B0604030504040204" pitchFamily="34" charset="0"/>
                <a:ea typeface="Verdana" panose="020B0604030504040204" pitchFamily="34" charset="0"/>
                <a:cs typeface="Verdana" panose="020B0604030504040204" pitchFamily="34" charset="0"/>
              </a:defRPr>
            </a:lvl4pPr>
            <a:lvl5pPr marL="2330450" indent="-169863">
              <a:spcBef>
                <a:spcPts val="600"/>
              </a:spcBef>
              <a:buClr>
                <a:schemeClr val="bg1">
                  <a:lumMod val="75000"/>
                </a:schemeClr>
              </a:buClr>
              <a:buSzPct val="80000"/>
              <a:buFont typeface="Arial"/>
              <a:buChar char="•"/>
              <a:defRPr sz="1400">
                <a:latin typeface="Verdana" panose="020B0604030504040204" pitchFamily="34" charset="0"/>
                <a:ea typeface="Verdana" panose="020B0604030504040204" pitchFamily="34" charset="0"/>
                <a:cs typeface="Verdana" panose="020B0604030504040204" pitchFamily="34" charset="0"/>
              </a:defRPr>
            </a:lvl5pPr>
          </a:lstStyle>
          <a:p>
            <a:pPr lvl="0"/>
            <a:r>
              <a:rPr lang="en-US" noProof="0" dirty="0" err="1"/>
              <a:t>Erste</a:t>
            </a:r>
            <a:r>
              <a:rPr lang="en-US" noProof="0" dirty="0"/>
              <a:t> </a:t>
            </a:r>
            <a:r>
              <a:rPr lang="en-US" noProof="0" dirty="0" err="1"/>
              <a:t>Ebene</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5" name="Titel 1">
            <a:extLst>
              <a:ext uri="{FF2B5EF4-FFF2-40B4-BE49-F238E27FC236}">
                <a16:creationId xmlns:a16="http://schemas.microsoft.com/office/drawing/2014/main" id="{A223DC32-E8C6-4514-AB79-C1883699B157}"/>
              </a:ext>
            </a:extLst>
          </p:cNvPr>
          <p:cNvSpPr>
            <a:spLocks noGrp="1"/>
          </p:cNvSpPr>
          <p:nvPr>
            <p:ph type="title"/>
          </p:nvPr>
        </p:nvSpPr>
        <p:spPr>
          <a:xfrm>
            <a:off x="306000" y="226975"/>
            <a:ext cx="6840000" cy="459000"/>
          </a:xfrm>
          <a:prstGeom prst="rect">
            <a:avLst/>
          </a:prstGeom>
        </p:spPr>
        <p:txBody>
          <a:bodyPr anchor="ctr" anchorCtr="0"/>
          <a:lstStyle>
            <a:lvl1pPr>
              <a:defRPr sz="2400" b="1">
                <a:solidFill>
                  <a:srgbClr val="275C88"/>
                </a:solidFill>
                <a:latin typeface="Verdana" panose="020B0604030504040204" pitchFamily="34" charset="0"/>
                <a:ea typeface="Verdana" panose="020B0604030504040204" pitchFamily="34" charset="0"/>
                <a:cs typeface="Verdana" panose="020B0604030504040204" pitchFamily="34" charset="0"/>
              </a:defRPr>
            </a:lvl1pPr>
          </a:lstStyle>
          <a:p>
            <a:r>
              <a:rPr lang="de-DE" noProof="0"/>
              <a:t>Mastertitelformat bearbeiten</a:t>
            </a:r>
            <a:endParaRPr lang="en-US" noProof="0" dirty="0"/>
          </a:p>
        </p:txBody>
      </p:sp>
    </p:spTree>
    <p:extLst>
      <p:ext uri="{BB962C8B-B14F-4D97-AF65-F5344CB8AC3E}">
        <p14:creationId xmlns:p14="http://schemas.microsoft.com/office/powerpoint/2010/main" val="1554726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Folie mit Einfachtitel">
    <p:spTree>
      <p:nvGrpSpPr>
        <p:cNvPr id="1" name=""/>
        <p:cNvGrpSpPr/>
        <p:nvPr/>
      </p:nvGrpSpPr>
      <p:grpSpPr>
        <a:xfrm>
          <a:off x="0" y="0"/>
          <a:ext cx="0" cy="0"/>
          <a:chOff x="0" y="0"/>
          <a:chExt cx="0" cy="0"/>
        </a:xfrm>
      </p:grpSpPr>
      <p:sp>
        <p:nvSpPr>
          <p:cNvPr id="7" name="Titel 1"/>
          <p:cNvSpPr>
            <a:spLocks noGrp="1"/>
          </p:cNvSpPr>
          <p:nvPr>
            <p:ph type="title"/>
          </p:nvPr>
        </p:nvSpPr>
        <p:spPr>
          <a:xfrm>
            <a:off x="306000" y="226975"/>
            <a:ext cx="6840000" cy="459000"/>
          </a:xfrm>
          <a:prstGeom prst="rect">
            <a:avLst/>
          </a:prstGeom>
        </p:spPr>
        <p:txBody>
          <a:bodyPr anchor="ctr" anchorCtr="0"/>
          <a:lstStyle>
            <a:lvl1pPr>
              <a:defRPr sz="2400" b="1">
                <a:solidFill>
                  <a:srgbClr val="275C88"/>
                </a:solidFill>
                <a:latin typeface="Verdana" panose="020B0604030504040204" pitchFamily="34" charset="0"/>
                <a:ea typeface="Verdana" panose="020B0604030504040204" pitchFamily="34" charset="0"/>
                <a:cs typeface="Verdana" panose="020B0604030504040204" pitchFamily="34" charset="0"/>
              </a:defRPr>
            </a:lvl1pPr>
          </a:lstStyle>
          <a:p>
            <a:r>
              <a:rPr lang="de-DE" noProof="0"/>
              <a:t>Mastertitelformat bearbeiten</a:t>
            </a:r>
            <a:endParaRPr lang="en-US" noProof="0" dirty="0"/>
          </a:p>
        </p:txBody>
      </p:sp>
    </p:spTree>
    <p:extLst>
      <p:ext uri="{BB962C8B-B14F-4D97-AF65-F5344CB8AC3E}">
        <p14:creationId xmlns:p14="http://schemas.microsoft.com/office/powerpoint/2010/main" val="3757501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lie mit Zweifachtitel">
    <p:spTree>
      <p:nvGrpSpPr>
        <p:cNvPr id="1" name=""/>
        <p:cNvGrpSpPr/>
        <p:nvPr/>
      </p:nvGrpSpPr>
      <p:grpSpPr>
        <a:xfrm>
          <a:off x="0" y="0"/>
          <a:ext cx="0" cy="0"/>
          <a:chOff x="0" y="0"/>
          <a:chExt cx="0" cy="0"/>
        </a:xfrm>
      </p:grpSpPr>
      <p:sp>
        <p:nvSpPr>
          <p:cNvPr id="4" name="Textplatzhalter 4">
            <a:extLst>
              <a:ext uri="{FF2B5EF4-FFF2-40B4-BE49-F238E27FC236}">
                <a16:creationId xmlns:a16="http://schemas.microsoft.com/office/drawing/2014/main" id="{DEB07B9E-65B7-4028-BCF2-8E35E40C5AAF}"/>
              </a:ext>
            </a:extLst>
          </p:cNvPr>
          <p:cNvSpPr>
            <a:spLocks noGrp="1"/>
          </p:cNvSpPr>
          <p:nvPr>
            <p:ph type="body" sz="quarter" idx="13" hasCustomPrompt="1"/>
          </p:nvPr>
        </p:nvSpPr>
        <p:spPr>
          <a:xfrm>
            <a:off x="306000" y="622716"/>
            <a:ext cx="6840000" cy="277200"/>
          </a:xfrm>
          <a:prstGeom prst="rect">
            <a:avLst/>
          </a:prstGeom>
        </p:spPr>
        <p:txBody>
          <a:bodyPr anchor="ctr" anchorCtr="0"/>
          <a:lstStyle>
            <a:lvl1pPr marL="0" indent="0">
              <a:buFontTx/>
              <a:buNone/>
              <a:defRPr sz="1400" b="1" baseline="0">
                <a:solidFill>
                  <a:srgbClr val="879AA1"/>
                </a:solidFill>
                <a:latin typeface="Verdana" panose="020B0604030504040204" pitchFamily="34" charset="0"/>
                <a:ea typeface="Verdana" panose="020B0604030504040204" pitchFamily="34" charset="0"/>
                <a:cs typeface="Verdana" panose="020B0604030504040204" pitchFamily="34" charset="0"/>
              </a:defRPr>
            </a:lvl1pPr>
            <a:lvl2pPr marL="0" indent="0">
              <a:spcBef>
                <a:spcPts val="200"/>
              </a:spcBef>
              <a:buFontTx/>
              <a:buNone/>
              <a:defRPr sz="1800" b="1"/>
            </a:lvl2pPr>
            <a:lvl3pPr marL="0" indent="0">
              <a:spcBef>
                <a:spcPts val="200"/>
              </a:spcBef>
              <a:buFontTx/>
              <a:buNone/>
              <a:defRPr sz="1800" b="1"/>
            </a:lvl3pPr>
          </a:lstStyle>
          <a:p>
            <a:pPr lvl="0"/>
            <a:r>
              <a:rPr lang="en-US" noProof="0" dirty="0" err="1"/>
              <a:t>Zweiter</a:t>
            </a:r>
            <a:r>
              <a:rPr lang="en-US" noProof="0" dirty="0"/>
              <a:t> </a:t>
            </a:r>
            <a:r>
              <a:rPr lang="en-US" noProof="0" dirty="0" err="1"/>
              <a:t>Titel</a:t>
            </a:r>
            <a:endParaRPr lang="en-US" noProof="0" dirty="0"/>
          </a:p>
        </p:txBody>
      </p:sp>
      <p:sp>
        <p:nvSpPr>
          <p:cNvPr id="5" name="Titel 1">
            <a:extLst>
              <a:ext uri="{FF2B5EF4-FFF2-40B4-BE49-F238E27FC236}">
                <a16:creationId xmlns:a16="http://schemas.microsoft.com/office/drawing/2014/main" id="{70FCA25D-8374-40F5-924E-0424C83BA696}"/>
              </a:ext>
            </a:extLst>
          </p:cNvPr>
          <p:cNvSpPr>
            <a:spLocks noGrp="1"/>
          </p:cNvSpPr>
          <p:nvPr>
            <p:ph type="title"/>
          </p:nvPr>
        </p:nvSpPr>
        <p:spPr>
          <a:xfrm>
            <a:off x="306000" y="226975"/>
            <a:ext cx="6840000" cy="459000"/>
          </a:xfrm>
          <a:prstGeom prst="rect">
            <a:avLst/>
          </a:prstGeom>
        </p:spPr>
        <p:txBody>
          <a:bodyPr anchor="ctr" anchorCtr="0"/>
          <a:lstStyle>
            <a:lvl1pPr>
              <a:defRPr sz="2400" b="1">
                <a:solidFill>
                  <a:srgbClr val="275C88"/>
                </a:solidFill>
                <a:latin typeface="Verdana" panose="020B0604030504040204" pitchFamily="34" charset="0"/>
                <a:ea typeface="Verdana" panose="020B0604030504040204" pitchFamily="34" charset="0"/>
                <a:cs typeface="Verdana" panose="020B0604030504040204" pitchFamily="34" charset="0"/>
              </a:defRPr>
            </a:lvl1pPr>
          </a:lstStyle>
          <a:p>
            <a:r>
              <a:rPr lang="de-DE" noProof="0"/>
              <a:t>Mastertitelformat bearbeiten</a:t>
            </a:r>
            <a:endParaRPr lang="en-US" noProof="0" dirty="0"/>
          </a:p>
        </p:txBody>
      </p:sp>
    </p:spTree>
    <p:extLst>
      <p:ext uri="{BB962C8B-B14F-4D97-AF65-F5344CB8AC3E}">
        <p14:creationId xmlns:p14="http://schemas.microsoft.com/office/powerpoint/2010/main" val="3911039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re 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550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slideLayout" Target="../slideLayouts/slideLayout3.xml"/><Relationship Id="rId7"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emf"/><Relationship Id="rId5" Type="http://schemas.openxmlformats.org/officeDocument/2006/relationships/slideLayout" Target="../slideLayouts/slideLayout5.xml"/><Relationship Id="rId10" Type="http://schemas.openxmlformats.org/officeDocument/2006/relationships/image" Target="../media/image4.gif"/><Relationship Id="rId4" Type="http://schemas.openxmlformats.org/officeDocument/2006/relationships/slideLayout" Target="../slideLayouts/slideLayout4.xml"/><Relationship Id="rId9" Type="http://schemas.openxmlformats.org/officeDocument/2006/relationships/image" Target="../media/image3.gif"/></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 Box 27"/>
          <p:cNvSpPr txBox="1">
            <a:spLocks noChangeArrowheads="1"/>
          </p:cNvSpPr>
          <p:nvPr userDrawn="1"/>
        </p:nvSpPr>
        <p:spPr bwMode="auto">
          <a:xfrm>
            <a:off x="304707" y="4586702"/>
            <a:ext cx="504908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75C88"/>
                </a:solidFill>
                <a:effectLst/>
                <a:uLnTx/>
                <a:uFillTx/>
                <a:latin typeface="Verdana" panose="020B0604030504040204" pitchFamily="34" charset="0"/>
                <a:ea typeface="Verdana" panose="020B0604030504040204" pitchFamily="34" charset="0"/>
                <a:cs typeface="Verdana" panose="020B0604030504040204" pitchFamily="34" charset="0"/>
              </a:rPr>
              <a:t>LARGE ENGINES COMPETENCE CENTER  © </a:t>
            </a:r>
            <a:r>
              <a:rPr lang="en-US" sz="1000" b="0" i="0" noProof="0" dirty="0">
                <a:solidFill>
                  <a:srgbClr val="275C88"/>
                </a:solidFill>
                <a:latin typeface="Verdana" panose="020B0604030504040204" pitchFamily="34" charset="0"/>
                <a:ea typeface="Verdana" panose="020B0604030504040204" pitchFamily="34" charset="0"/>
                <a:cs typeface="Verdana" panose="020B0604030504040204" pitchFamily="34" charset="0"/>
              </a:rPr>
              <a:t>LEC GmbH</a:t>
            </a:r>
          </a:p>
        </p:txBody>
      </p:sp>
      <p:sp>
        <p:nvSpPr>
          <p:cNvPr id="13" name="Inhaltsplatzhalter 8"/>
          <p:cNvSpPr txBox="1">
            <a:spLocks/>
          </p:cNvSpPr>
          <p:nvPr userDrawn="1"/>
        </p:nvSpPr>
        <p:spPr>
          <a:xfrm>
            <a:off x="396005" y="4803098"/>
            <a:ext cx="7767928" cy="216924"/>
          </a:xfrm>
          <a:prstGeom prst="rect">
            <a:avLst/>
          </a:prstGeom>
        </p:spPr>
        <p:txBody>
          <a:bodyPr lIns="0" tIns="0" rIns="0" bIns="0"/>
          <a:lstStyle>
            <a:lvl1pPr marL="342900" indent="-342900" algn="l" defTabSz="914400" rtl="0" eaLnBrk="1" latinLnBrk="0" hangingPunct="1">
              <a:spcBef>
                <a:spcPct val="20000"/>
              </a:spcBef>
              <a:buFontTx/>
              <a:buBlip>
                <a:blip r:embed="rId7"/>
              </a:buBlip>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Tx/>
              <a:buBlip>
                <a:blip r:embed="rId8"/>
              </a:buBlip>
              <a:defRPr sz="22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Tx/>
              <a:buBlip>
                <a:blip r:embed="rId9"/>
              </a:buBlip>
              <a:defRPr sz="20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Tx/>
              <a:buBlip>
                <a:blip r:embed="rId10"/>
              </a:buBlip>
              <a:defRPr sz="20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Symbol" pitchFamily="18" charset="2"/>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900" baseline="0" noProof="0" dirty="0">
                <a:solidFill>
                  <a:srgbClr val="879AA1"/>
                </a:solidFill>
                <a:latin typeface="Verdana" panose="020B0604030504040204" pitchFamily="34" charset="0"/>
                <a:ea typeface="Verdana" panose="020B0604030504040204" pitchFamily="34" charset="0"/>
                <a:cs typeface="Verdana" panose="020B0604030504040204" pitchFamily="34" charset="0"/>
                <a:sym typeface="Wingdings"/>
              </a:rPr>
              <a:t>4</a:t>
            </a:r>
            <a:r>
              <a:rPr lang="en-US" sz="900" baseline="30000" noProof="0" dirty="0">
                <a:solidFill>
                  <a:srgbClr val="879AA1"/>
                </a:solidFill>
                <a:latin typeface="Verdana" panose="020B0604030504040204" pitchFamily="34" charset="0"/>
                <a:ea typeface="Verdana" panose="020B0604030504040204" pitchFamily="34" charset="0"/>
                <a:cs typeface="Verdana" panose="020B0604030504040204" pitchFamily="34" charset="0"/>
                <a:sym typeface="Wingdings"/>
              </a:rPr>
              <a:t>th</a:t>
            </a:r>
            <a:r>
              <a:rPr lang="en-US" sz="900" baseline="0" noProof="0" dirty="0">
                <a:solidFill>
                  <a:srgbClr val="879AA1"/>
                </a:solidFill>
                <a:latin typeface="Verdana" panose="020B0604030504040204" pitchFamily="34" charset="0"/>
                <a:ea typeface="Verdana" panose="020B0604030504040204" pitchFamily="34" charset="0"/>
                <a:cs typeface="Verdana" panose="020B0604030504040204" pitchFamily="34" charset="0"/>
                <a:sym typeface="Wingdings"/>
              </a:rPr>
              <a:t> SEE SDEWES Conference 2020 Sarajevo </a:t>
            </a:r>
            <a:r>
              <a:rPr lang="en-US" sz="900" noProof="0" dirty="0">
                <a:solidFill>
                  <a:srgbClr val="879AA1"/>
                </a:solidFill>
                <a:latin typeface="Verdana" panose="020B0604030504040204" pitchFamily="34" charset="0"/>
                <a:ea typeface="Verdana" panose="020B0604030504040204" pitchFamily="34" charset="0"/>
                <a:cs typeface="Verdana" panose="020B0604030504040204" pitchFamily="34" charset="0"/>
                <a:sym typeface="Wingdings"/>
              </a:rPr>
              <a:t> </a:t>
            </a:r>
            <a:r>
              <a:rPr lang="en-US" sz="900" noProof="0" dirty="0">
                <a:solidFill>
                  <a:srgbClr val="879AA1"/>
                </a:solidFill>
                <a:latin typeface="Verdana" panose="020B0604030504040204" pitchFamily="34" charset="0"/>
                <a:ea typeface="Verdana" panose="020B0604030504040204" pitchFamily="34" charset="0"/>
                <a:cs typeface="Verdana" panose="020B0604030504040204" pitchFamily="34" charset="0"/>
              </a:rPr>
              <a:t>2020-06-17</a:t>
            </a:r>
            <a:r>
              <a:rPr lang="en-US" sz="900" baseline="0" noProof="0" dirty="0">
                <a:solidFill>
                  <a:srgbClr val="879AA1"/>
                </a:solidFill>
                <a:latin typeface="Verdana" panose="020B0604030504040204" pitchFamily="34" charset="0"/>
                <a:ea typeface="Verdana" panose="020B0604030504040204" pitchFamily="34" charset="0"/>
                <a:cs typeface="Verdana" panose="020B0604030504040204" pitchFamily="34" charset="0"/>
              </a:rPr>
              <a:t> </a:t>
            </a:r>
            <a:r>
              <a:rPr lang="en-US" sz="900" noProof="0" dirty="0">
                <a:solidFill>
                  <a:srgbClr val="879AA1"/>
                </a:solidFill>
                <a:latin typeface="Verdana" panose="020B0604030504040204" pitchFamily="34" charset="0"/>
                <a:ea typeface="Verdana" panose="020B0604030504040204" pitchFamily="34" charset="0"/>
                <a:cs typeface="Verdana" panose="020B0604030504040204" pitchFamily="34" charset="0"/>
                <a:sym typeface="Wingdings"/>
              </a:rPr>
              <a:t> </a:t>
            </a:r>
            <a:r>
              <a:rPr lang="en-US" sz="900" noProof="0" dirty="0">
                <a:solidFill>
                  <a:srgbClr val="879AA1"/>
                </a:solidFill>
                <a:latin typeface="Verdana" panose="020B0604030504040204" pitchFamily="34" charset="0"/>
                <a:ea typeface="Verdana" panose="020B0604030504040204" pitchFamily="34" charset="0"/>
                <a:cs typeface="Verdana" panose="020B0604030504040204" pitchFamily="34" charset="0"/>
              </a:rPr>
              <a:t> Slide</a:t>
            </a:r>
            <a:r>
              <a:rPr lang="en-US" sz="900" baseline="0" noProof="0" dirty="0">
                <a:solidFill>
                  <a:srgbClr val="879AA1"/>
                </a:solidFill>
                <a:latin typeface="Verdana" panose="020B0604030504040204" pitchFamily="34" charset="0"/>
                <a:ea typeface="Verdana" panose="020B0604030504040204" pitchFamily="34" charset="0"/>
                <a:cs typeface="Verdana" panose="020B0604030504040204" pitchFamily="34" charset="0"/>
              </a:rPr>
              <a:t> </a:t>
            </a:r>
            <a:fld id="{5CF10A3A-50B0-694B-AA79-FF0259ECEF90}" type="slidenum">
              <a:rPr lang="en-US" sz="900" baseline="0" noProof="0" smtClean="0">
                <a:solidFill>
                  <a:srgbClr val="879AA1"/>
                </a:solidFill>
                <a:latin typeface="Verdana" panose="020B0604030504040204" pitchFamily="34" charset="0"/>
                <a:ea typeface="Verdana" panose="020B0604030504040204" pitchFamily="34" charset="0"/>
                <a:cs typeface="Verdana" panose="020B0604030504040204" pitchFamily="34" charset="0"/>
              </a:rPr>
              <a:pPr marL="0" marR="0" lvl="0" indent="0" algn="l" defTabSz="914400" rtl="0" eaLnBrk="1" fontAlgn="auto" latinLnBrk="0" hangingPunct="1">
                <a:lnSpc>
                  <a:spcPct val="100000"/>
                </a:lnSpc>
                <a:spcBef>
                  <a:spcPct val="20000"/>
                </a:spcBef>
                <a:spcAft>
                  <a:spcPts val="0"/>
                </a:spcAft>
                <a:buClrTx/>
                <a:buSzTx/>
                <a:buFontTx/>
                <a:buNone/>
                <a:tabLst/>
                <a:defRPr/>
              </a:pPr>
              <a:t>‹Nr.›</a:t>
            </a:fld>
            <a:endParaRPr lang="en-US" sz="900" noProof="0" dirty="0">
              <a:solidFill>
                <a:srgbClr val="879AA1"/>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800" noProof="0" dirty="0">
              <a:latin typeface="Verdana" panose="020B0604030504040204" pitchFamily="34" charset="0"/>
              <a:ea typeface="Verdana" panose="020B0604030504040204" pitchFamily="34" charset="0"/>
              <a:cs typeface="Verdana" panose="020B0604030504040204" pitchFamily="34" charset="0"/>
            </a:endParaRPr>
          </a:p>
        </p:txBody>
      </p:sp>
      <p:pic>
        <p:nvPicPr>
          <p:cNvPr id="21" name="Bild 20" descr="LEC-Logo.eps"/>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741546" y="232316"/>
            <a:ext cx="1075806" cy="464967"/>
          </a:xfrm>
          <a:prstGeom prst="rect">
            <a:avLst/>
          </a:prstGeom>
        </p:spPr>
      </p:pic>
      <p:sp>
        <p:nvSpPr>
          <p:cNvPr id="8" name="Rechteck 7"/>
          <p:cNvSpPr/>
          <p:nvPr userDrawn="1"/>
        </p:nvSpPr>
        <p:spPr>
          <a:xfrm>
            <a:off x="0" y="4659982"/>
            <a:ext cx="251520" cy="288032"/>
          </a:xfrm>
          <a:prstGeom prst="rect">
            <a:avLst/>
          </a:prstGeom>
          <a:solidFill>
            <a:srgbClr val="7F8F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solidFill>
                <a:srgbClr val="7F8F94"/>
              </a:solidFill>
            </a:endParaRPr>
          </a:p>
        </p:txBody>
      </p:sp>
    </p:spTree>
    <p:extLst>
      <p:ext uri="{BB962C8B-B14F-4D97-AF65-F5344CB8AC3E}">
        <p14:creationId xmlns:p14="http://schemas.microsoft.com/office/powerpoint/2010/main" val="284868843"/>
      </p:ext>
    </p:extLst>
  </p:cSld>
  <p:clrMap bg1="lt1" tx1="dk1" bg2="lt2" tx2="dk2" accent1="accent1" accent2="accent2" accent3="accent3" accent4="accent4" accent5="accent5" accent6="accent6" hlink="hlink" folHlink="folHlink"/>
  <p:sldLayoutIdLst>
    <p:sldLayoutId id="2147483651" r:id="rId1"/>
    <p:sldLayoutId id="2147483655" r:id="rId2"/>
    <p:sldLayoutId id="2147483668" r:id="rId3"/>
    <p:sldLayoutId id="2147483667" r:id="rId4"/>
    <p:sldLayoutId id="2147483666" r:id="rId5"/>
  </p:sldLayoutIdLst>
  <p:hf hdr="0" ftr="0" dt="0"/>
  <p:txStyles>
    <p:titleStyle>
      <a:lvl1pPr algn="l" defTabSz="914400" rtl="0" eaLnBrk="1" latinLnBrk="0" hangingPunct="1">
        <a:spcBef>
          <a:spcPct val="0"/>
        </a:spcBef>
        <a:buNone/>
        <a:defRPr sz="2800"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spcBef>
          <a:spcPct val="20000"/>
        </a:spcBef>
        <a:buFontTx/>
        <a:buBlip>
          <a:blip r:embed="rId7"/>
        </a:buBlip>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Tx/>
        <a:buBlip>
          <a:blip r:embed="rId8"/>
        </a:buBlip>
        <a:defRPr sz="22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Tx/>
        <a:buBlip>
          <a:blip r:embed="rId9"/>
        </a:buBlip>
        <a:defRPr sz="20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Tx/>
        <a:buBlip>
          <a:blip r:embed="rId10"/>
        </a:buBlip>
        <a:defRPr sz="20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Symbol" pitchFamily="18" charset="2"/>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45144"/>
      </p:ext>
    </p:extLst>
  </p:cSld>
  <p:clrMap bg1="lt1" tx1="dk1" bg2="lt2" tx2="dk2" accent1="accent1" accent2="accent2" accent3="accent3" accent4="accent4" accent5="accent5" accent6="accent6" hlink="hlink" folHlink="folHlink"/>
  <p:sldLayoutIdLst>
    <p:sldLayoutId id="2147483665"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12.m4a"/><Relationship Id="rId7" Type="http://schemas.openxmlformats.org/officeDocument/2006/relationships/image" Target="../media/image19.png"/><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19.emf"/><Relationship Id="rId5" Type="http://schemas.openxmlformats.org/officeDocument/2006/relationships/notesSlide" Target="../notesSlides/notesSlide8.xml"/><Relationship Id="rId4" Type="http://schemas.openxmlformats.org/officeDocument/2006/relationships/slideLayout" Target="../slideLayouts/slideLayout3.xml"/><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9.png"/><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9.png"/><Relationship Id="rId2" Type="http://schemas.microsoft.com/office/2007/relationships/media" Target="../media/media15.m4a"/><Relationship Id="rId1" Type="http://schemas.openxmlformats.org/officeDocument/2006/relationships/tags" Target="../tags/tag9.xml"/><Relationship Id="rId6" Type="http://schemas.openxmlformats.org/officeDocument/2006/relationships/image" Target="../media/image23.png"/><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9.png"/><Relationship Id="rId2" Type="http://schemas.microsoft.com/office/2007/relationships/media" Target="../media/media16.m4a"/><Relationship Id="rId1" Type="http://schemas.openxmlformats.org/officeDocument/2006/relationships/tags" Target="../tags/tag10.xml"/><Relationship Id="rId6" Type="http://schemas.openxmlformats.org/officeDocument/2006/relationships/image" Target="../media/image24.png"/><Relationship Id="rId5" Type="http://schemas.openxmlformats.org/officeDocument/2006/relationships/notesSlide" Target="../notesSlides/notesSlide12.xml"/><Relationship Id="rId4"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1.xml"/><Relationship Id="rId6" Type="http://schemas.openxmlformats.org/officeDocument/2006/relationships/image" Target="../media/image9.png"/><Relationship Id="rId5" Type="http://schemas.openxmlformats.org/officeDocument/2006/relationships/notesSlide" Target="../notesSlides/notesSlide13.xml"/><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2.xml"/><Relationship Id="rId6" Type="http://schemas.openxmlformats.org/officeDocument/2006/relationships/image" Target="../media/image9.png"/><Relationship Id="rId5" Type="http://schemas.openxmlformats.org/officeDocument/2006/relationships/notesSlide" Target="../notesSlides/notesSlide14.xml"/><Relationship Id="rId4"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slideLayout" Target="../slideLayouts/slideLayout6.xml"/><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9.png"/><Relationship Id="rId2" Type="http://schemas.openxmlformats.org/officeDocument/2006/relationships/audio" Target="../media/media20.m4a"/><Relationship Id="rId16" Type="http://schemas.openxmlformats.org/officeDocument/2006/relationships/image" Target="../media/image10.jpeg"/><Relationship Id="rId1" Type="http://schemas.microsoft.com/office/2007/relationships/media" Target="../media/media20.m4a"/><Relationship Id="rId6" Type="http://schemas.openxmlformats.org/officeDocument/2006/relationships/image" Target="../media/image26.jpeg"/><Relationship Id="rId11" Type="http://schemas.openxmlformats.org/officeDocument/2006/relationships/image" Target="../media/image31.gif"/><Relationship Id="rId5" Type="http://schemas.openxmlformats.org/officeDocument/2006/relationships/image" Target="../media/image5.emf"/><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9.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9.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notesSlide" Target="../notesSlides/notesSlide4.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9.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9.m4a"/><Relationship Id="rId7" Type="http://schemas.openxmlformats.org/officeDocument/2006/relationships/image" Target="../media/image15.pn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notesSlide" Target="../notesSlides/notesSlide6.xml"/><Relationship Id="rId10" Type="http://schemas.openxmlformats.org/officeDocument/2006/relationships/image" Target="../media/image17.png"/><Relationship Id="rId4" Type="http://schemas.openxmlformats.org/officeDocument/2006/relationships/slideLayout" Target="../slideLayouts/slideLayout3.xml"/><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1" y="411510"/>
            <a:ext cx="9180513" cy="4154605"/>
            <a:chOff x="-1" y="411510"/>
            <a:chExt cx="9180513" cy="4154605"/>
          </a:xfrm>
        </p:grpSpPr>
        <p:pic>
          <p:nvPicPr>
            <p:cNvPr id="2" name="Bild 1" descr="Bildschirmfoto 2016-04-19 um 14.36.2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552324"/>
              <a:ext cx="6222615" cy="1540061"/>
            </a:xfrm>
            <a:prstGeom prst="rect">
              <a:avLst/>
            </a:prstGeom>
          </p:spPr>
        </p:pic>
        <p:sp>
          <p:nvSpPr>
            <p:cNvPr id="15" name="Rechteck 14"/>
            <p:cNvSpPr/>
            <p:nvPr/>
          </p:nvSpPr>
          <p:spPr>
            <a:xfrm>
              <a:off x="0" y="4175969"/>
              <a:ext cx="9144000" cy="390146"/>
            </a:xfrm>
            <a:prstGeom prst="rect">
              <a:avLst/>
            </a:prstGeom>
            <a:solidFill>
              <a:srgbClr val="7F8F94">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2" name="Titel 6"/>
            <p:cNvSpPr txBox="1">
              <a:spLocks/>
            </p:cNvSpPr>
            <p:nvPr/>
          </p:nvSpPr>
          <p:spPr>
            <a:xfrm>
              <a:off x="2088232" y="567184"/>
              <a:ext cx="6948264" cy="636414"/>
            </a:xfrm>
            <a:prstGeom prst="rect">
              <a:avLst/>
            </a:prstGeom>
            <a:ln>
              <a:noFill/>
            </a:ln>
            <a:effectLst/>
            <a:scene3d>
              <a:camera prst="orthographicFront"/>
              <a:lightRig rig="contrasting" dir="t">
                <a:rot lat="0" lon="0" rev="1500000"/>
              </a:lightRig>
            </a:scene3d>
            <a:sp3d prstMaterial="meta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90170" algn="l">
                <a:lnSpc>
                  <a:spcPct val="120000"/>
                </a:lnSpc>
                <a:spcBef>
                  <a:spcPts val="9600"/>
                </a:spcBef>
              </a:pPr>
              <a:r>
                <a:rPr lang="en-US" sz="2200" dirty="0">
                  <a:ln w="4496" cap="flat" cmpd="sng" algn="ctr">
                    <a:noFill/>
                    <a:prstDash val="solid"/>
                    <a:round/>
                  </a:ln>
                  <a:solidFill>
                    <a:srgbClr val="879AA1"/>
                  </a:solidFill>
                  <a:latin typeface="Verdana" panose="020B0604030504040204" pitchFamily="34" charset="0"/>
                  <a:ea typeface="Verdana" panose="020B0604030504040204" pitchFamily="34" charset="0"/>
                  <a:cs typeface="Verdana" panose="020B0604030504040204" pitchFamily="34" charset="0"/>
                </a:rPr>
                <a:t>Large Engines Competence Center</a:t>
              </a:r>
            </a:p>
          </p:txBody>
        </p:sp>
        <p:pic>
          <p:nvPicPr>
            <p:cNvPr id="11" name="Bild 10" descr="LEC-Logo.ep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382" y="411510"/>
              <a:ext cx="1485345" cy="639148"/>
            </a:xfrm>
            <a:prstGeom prst="rect">
              <a:avLst/>
            </a:prstGeom>
          </p:spPr>
        </p:pic>
        <p:pic>
          <p:nvPicPr>
            <p:cNvPr id="13" name="Bild 12" descr="LEC-tes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8184" y="2427734"/>
              <a:ext cx="2952328" cy="1958701"/>
            </a:xfrm>
            <a:prstGeom prst="rect">
              <a:avLst/>
            </a:prstGeom>
          </p:spPr>
        </p:pic>
      </p:grpSp>
      <p:sp>
        <p:nvSpPr>
          <p:cNvPr id="25" name="Rectangle 2"/>
          <p:cNvSpPr>
            <a:spLocks noChangeArrowheads="1"/>
          </p:cNvSpPr>
          <p:nvPr/>
        </p:nvSpPr>
        <p:spPr bwMode="auto">
          <a:xfrm>
            <a:off x="444974" y="4252759"/>
            <a:ext cx="806267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p>
            <a:pPr lvl="0" eaLnBrk="0" fontAlgn="base" hangingPunct="0">
              <a:spcBef>
                <a:spcPct val="0"/>
              </a:spcBef>
              <a:spcAft>
                <a:spcPct val="0"/>
              </a:spcAft>
            </a:pPr>
            <a:r>
              <a:rPr lang="en-US" altLang="de-DE" sz="900" dirty="0">
                <a:solidFill>
                  <a:srgbClr val="275C88"/>
                </a:solidFill>
                <a:latin typeface="Verdana" panose="020B0604030504040204" pitchFamily="34" charset="0"/>
                <a:ea typeface="Verdana" panose="020B0604030504040204" pitchFamily="34" charset="0"/>
                <a:cs typeface="Verdana" panose="020B0604030504040204" pitchFamily="34" charset="0"/>
              </a:rPr>
              <a:t>17 June 2020  </a:t>
            </a:r>
            <a:r>
              <a:rPr lang="en-US" sz="900" dirty="0">
                <a:solidFill>
                  <a:srgbClr val="275C88"/>
                </a:solidFill>
                <a:latin typeface="Verdana" panose="020B0604030504040204" pitchFamily="34" charset="0"/>
                <a:ea typeface="Verdana" panose="020B0604030504040204" pitchFamily="34" charset="0"/>
                <a:cs typeface="Verdana" panose="020B0604030504040204" pitchFamily="34" charset="0"/>
                <a:sym typeface="Wingdings"/>
              </a:rPr>
              <a:t> </a:t>
            </a:r>
            <a:r>
              <a:rPr lang="en-US" altLang="de-DE" sz="900" dirty="0">
                <a:solidFill>
                  <a:srgbClr val="275C88"/>
                </a:solidFill>
                <a:latin typeface="Verdana" panose="020B0604030504040204" pitchFamily="34" charset="0"/>
                <a:ea typeface="Verdana" panose="020B0604030504040204" pitchFamily="34" charset="0"/>
                <a:cs typeface="Verdana" panose="020B0604030504040204" pitchFamily="34" charset="0"/>
              </a:rPr>
              <a:t> </a:t>
            </a:r>
            <a:r>
              <a:rPr lang="de-AT" sz="900" dirty="0">
                <a:solidFill>
                  <a:srgbClr val="275C88"/>
                </a:solidFill>
                <a:latin typeface="Verdana" panose="020B0604030504040204" pitchFamily="34" charset="0"/>
                <a:ea typeface="Verdana" panose="020B0604030504040204" pitchFamily="34" charset="0"/>
              </a:rPr>
              <a:t>N. Wermuth, M. Lackner, </a:t>
            </a:r>
            <a:r>
              <a:rPr lang="de-AT" sz="900" u="sng" dirty="0">
                <a:solidFill>
                  <a:srgbClr val="275C88"/>
                </a:solidFill>
                <a:latin typeface="Verdana" panose="020B0604030504040204" pitchFamily="34" charset="0"/>
                <a:ea typeface="Verdana" panose="020B0604030504040204" pitchFamily="34" charset="0"/>
              </a:rPr>
              <a:t>M. Roßmann</a:t>
            </a:r>
            <a:r>
              <a:rPr lang="de-AT" sz="900" dirty="0">
                <a:solidFill>
                  <a:srgbClr val="275C88"/>
                </a:solidFill>
                <a:latin typeface="Verdana" panose="020B0604030504040204" pitchFamily="34" charset="0"/>
                <a:ea typeface="Verdana" panose="020B0604030504040204" pitchFamily="34" charset="0"/>
              </a:rPr>
              <a:t>, J. Zelenka, A. Wimmer, M. </a:t>
            </a:r>
            <a:r>
              <a:rPr lang="de-AT" sz="900" dirty="0" err="1">
                <a:solidFill>
                  <a:srgbClr val="275C88"/>
                </a:solidFill>
                <a:latin typeface="Verdana" panose="020B0604030504040204" pitchFamily="34" charset="0"/>
                <a:ea typeface="Verdana" panose="020B0604030504040204" pitchFamily="34" charset="0"/>
              </a:rPr>
              <a:t>Url</a:t>
            </a:r>
            <a:r>
              <a:rPr lang="de-AT" sz="900" dirty="0">
                <a:solidFill>
                  <a:srgbClr val="275C88"/>
                </a:solidFill>
                <a:latin typeface="Verdana" panose="020B0604030504040204" pitchFamily="34" charset="0"/>
                <a:ea typeface="Verdana" panose="020B0604030504040204" pitchFamily="34" charset="0"/>
              </a:rPr>
              <a:t>, W. </a:t>
            </a:r>
            <a:r>
              <a:rPr lang="de-AT" sz="900" dirty="0" err="1">
                <a:solidFill>
                  <a:srgbClr val="275C88"/>
                </a:solidFill>
                <a:latin typeface="Verdana" panose="020B0604030504040204" pitchFamily="34" charset="0"/>
                <a:ea typeface="Verdana" panose="020B0604030504040204" pitchFamily="34" charset="0"/>
              </a:rPr>
              <a:t>Fimml</a:t>
            </a:r>
            <a:endParaRPr lang="en-US" altLang="de-DE" sz="900" dirty="0">
              <a:solidFill>
                <a:srgbClr val="275C88"/>
              </a:solidFill>
              <a:latin typeface="Verdana" panose="020B0604030504040204" pitchFamily="34" charset="0"/>
              <a:ea typeface="Verdana" panose="020B0604030504040204" pitchFamily="34" charset="0"/>
            </a:endParaRPr>
          </a:p>
        </p:txBody>
      </p:sp>
      <p:sp>
        <p:nvSpPr>
          <p:cNvPr id="28" name="Rectangle 2"/>
          <p:cNvSpPr>
            <a:spLocks noChangeArrowheads="1"/>
          </p:cNvSpPr>
          <p:nvPr/>
        </p:nvSpPr>
        <p:spPr bwMode="auto">
          <a:xfrm>
            <a:off x="437668" y="1297672"/>
            <a:ext cx="667941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p>
            <a:pPr eaLnBrk="0" fontAlgn="base" hangingPunct="0">
              <a:spcBef>
                <a:spcPct val="0"/>
              </a:spcBef>
              <a:spcAft>
                <a:spcPct val="0"/>
              </a:spcAft>
            </a:pPr>
            <a:r>
              <a:rPr lang="en-US" altLang="de-DE" b="1" dirty="0">
                <a:solidFill>
                  <a:srgbClr val="275C88"/>
                </a:solidFill>
                <a:latin typeface="Verdana" panose="020B0604030504040204" pitchFamily="34" charset="0"/>
                <a:ea typeface="Verdana" panose="020B0604030504040204" pitchFamily="34" charset="0"/>
                <a:cs typeface="Verdana" panose="020B0604030504040204" pitchFamily="34" charset="0"/>
              </a:rPr>
              <a:t>Experimental Evaluation and Quasi-dimensional Modeling of Hydrogen Combustion for Sustainable Maritime Applications</a:t>
            </a:r>
          </a:p>
        </p:txBody>
      </p:sp>
      <p:pic>
        <p:nvPicPr>
          <p:cNvPr id="14" name="Audio 13">
            <a:hlinkClick r:id="" action="ppaction://media"/>
            <a:extLst>
              <a:ext uri="{FF2B5EF4-FFF2-40B4-BE49-F238E27FC236}">
                <a16:creationId xmlns:a16="http://schemas.microsoft.com/office/drawing/2014/main" id="{81932563-0FEB-4F41-9339-5DC3BC8A92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4440238"/>
            <a:ext cx="487362" cy="487362"/>
          </a:xfrm>
          <a:prstGeom prst="rect">
            <a:avLst/>
          </a:prstGeom>
        </p:spPr>
      </p:pic>
      <p:grpSp>
        <p:nvGrpSpPr>
          <p:cNvPr id="18" name="Gruppieren 17">
            <a:extLst>
              <a:ext uri="{FF2B5EF4-FFF2-40B4-BE49-F238E27FC236}">
                <a16:creationId xmlns:a16="http://schemas.microsoft.com/office/drawing/2014/main" id="{3F63802B-1D1F-496C-97DE-C522D1E73F5B}"/>
              </a:ext>
            </a:extLst>
          </p:cNvPr>
          <p:cNvGrpSpPr/>
          <p:nvPr/>
        </p:nvGrpSpPr>
        <p:grpSpPr>
          <a:xfrm>
            <a:off x="7426553" y="133385"/>
            <a:ext cx="1596872" cy="2006350"/>
            <a:chOff x="7426553" y="133385"/>
            <a:chExt cx="1596872" cy="2006350"/>
          </a:xfrm>
        </p:grpSpPr>
        <p:pic>
          <p:nvPicPr>
            <p:cNvPr id="17" name="Grafik 16">
              <a:extLst>
                <a:ext uri="{FF2B5EF4-FFF2-40B4-BE49-F238E27FC236}">
                  <a16:creationId xmlns:a16="http://schemas.microsoft.com/office/drawing/2014/main" id="{EF603914-065D-4214-B82C-FDB354EBD97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294"/>
            <a:stretch/>
          </p:blipFill>
          <p:spPr>
            <a:xfrm>
              <a:off x="7620000" y="133385"/>
              <a:ext cx="1209978" cy="1718352"/>
            </a:xfrm>
            <a:prstGeom prst="rect">
              <a:avLst/>
            </a:prstGeom>
          </p:spPr>
        </p:pic>
        <p:sp>
          <p:nvSpPr>
            <p:cNvPr id="21" name="Rectangle 2">
              <a:extLst>
                <a:ext uri="{FF2B5EF4-FFF2-40B4-BE49-F238E27FC236}">
                  <a16:creationId xmlns:a16="http://schemas.microsoft.com/office/drawing/2014/main" id="{1DC6FB9C-58A2-48CE-A703-9CCCE0AE5892}"/>
                </a:ext>
              </a:extLst>
            </p:cNvPr>
            <p:cNvSpPr>
              <a:spLocks noChangeArrowheads="1"/>
            </p:cNvSpPr>
            <p:nvPr/>
          </p:nvSpPr>
          <p:spPr bwMode="auto">
            <a:xfrm>
              <a:off x="7426553" y="1878125"/>
              <a:ext cx="159687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p>
              <a:pPr eaLnBrk="0" fontAlgn="base" hangingPunct="0">
                <a:spcBef>
                  <a:spcPct val="0"/>
                </a:spcBef>
                <a:spcAft>
                  <a:spcPct val="0"/>
                </a:spcAft>
              </a:pPr>
              <a:r>
                <a:rPr lang="en-US" altLang="de-DE" sz="1100" b="1" dirty="0">
                  <a:solidFill>
                    <a:srgbClr val="275C88"/>
                  </a:solidFill>
                  <a:latin typeface="Verdana" panose="020B0604030504040204" pitchFamily="34" charset="0"/>
                  <a:ea typeface="Verdana" panose="020B0604030504040204" pitchFamily="34" charset="0"/>
                  <a:cs typeface="Verdana" panose="020B0604030504040204" pitchFamily="34" charset="0"/>
                </a:rPr>
                <a:t>Markus Roßmann</a:t>
              </a:r>
            </a:p>
          </p:txBody>
        </p:sp>
      </p:grpSp>
    </p:spTree>
    <p:extLst>
      <p:ext uri="{BB962C8B-B14F-4D97-AF65-F5344CB8AC3E}">
        <p14:creationId xmlns:p14="http://schemas.microsoft.com/office/powerpoint/2010/main" val="1701656843"/>
      </p:ext>
    </p:extLst>
  </p:cSld>
  <p:clrMapOvr>
    <a:masterClrMapping/>
  </p:clrMapOvr>
  <mc:AlternateContent xmlns:mc="http://schemas.openxmlformats.org/markup-compatibility/2006" xmlns:p14="http://schemas.microsoft.com/office/powerpoint/2010/main">
    <mc:Choice Requires="p14">
      <p:transition spd="slow" p14:dur="2000" advTm="17159"/>
    </mc:Choice>
    <mc:Fallback xmlns="">
      <p:transition spd="slow" advTm="17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6FCECF3-6FC0-4093-ACC1-BC4DB56CE1D4}"/>
              </a:ext>
            </a:extLst>
          </p:cNvPr>
          <p:cNvSpPr>
            <a:spLocks noGrp="1"/>
          </p:cNvSpPr>
          <p:nvPr>
            <p:ph type="body" sz="quarter" idx="13"/>
          </p:nvPr>
        </p:nvSpPr>
        <p:spPr/>
        <p:txBody>
          <a:bodyPr/>
          <a:lstStyle/>
          <a:p>
            <a:r>
              <a:rPr lang="de-AT" dirty="0"/>
              <a:t>1D </a:t>
            </a:r>
            <a:r>
              <a:rPr lang="de-AT" dirty="0" err="1"/>
              <a:t>engine</a:t>
            </a:r>
            <a:r>
              <a:rPr lang="de-AT" dirty="0"/>
              <a:t> </a:t>
            </a:r>
            <a:r>
              <a:rPr lang="de-AT" dirty="0" err="1"/>
              <a:t>simulation</a:t>
            </a:r>
            <a:endParaRPr lang="de-AT" dirty="0"/>
          </a:p>
        </p:txBody>
      </p:sp>
      <p:sp>
        <p:nvSpPr>
          <p:cNvPr id="3" name="Inhaltsplatzhalter 2">
            <a:extLst>
              <a:ext uri="{FF2B5EF4-FFF2-40B4-BE49-F238E27FC236}">
                <a16:creationId xmlns:a16="http://schemas.microsoft.com/office/drawing/2014/main" id="{1F5F6CCC-CDA6-4D82-B256-6AA7D8DB5A36}"/>
              </a:ext>
            </a:extLst>
          </p:cNvPr>
          <p:cNvSpPr>
            <a:spLocks noGrp="1"/>
          </p:cNvSpPr>
          <p:nvPr>
            <p:ph sz="quarter" idx="10"/>
          </p:nvPr>
        </p:nvSpPr>
        <p:spPr>
          <a:xfrm>
            <a:off x="306000" y="1004400"/>
            <a:ext cx="8568000" cy="1965984"/>
          </a:xfrm>
        </p:spPr>
        <p:txBody>
          <a:bodyPr/>
          <a:lstStyle/>
          <a:p>
            <a:r>
              <a:rPr lang="en-US" sz="1800" dirty="0"/>
              <a:t>Engine performance simulations using the 1D simulation tool GT-Power</a:t>
            </a:r>
          </a:p>
          <a:p>
            <a:r>
              <a:rPr lang="en-US" sz="1800" dirty="0"/>
              <a:t>OCM included as a user defined function</a:t>
            </a:r>
          </a:p>
          <a:p>
            <a:endParaRPr lang="de-AT" sz="1800" dirty="0"/>
          </a:p>
        </p:txBody>
      </p:sp>
      <p:sp>
        <p:nvSpPr>
          <p:cNvPr id="4" name="Titel 3">
            <a:extLst>
              <a:ext uri="{FF2B5EF4-FFF2-40B4-BE49-F238E27FC236}">
                <a16:creationId xmlns:a16="http://schemas.microsoft.com/office/drawing/2014/main" id="{A10FC439-E528-4ADE-957C-CBAD36AA522F}"/>
              </a:ext>
            </a:extLst>
          </p:cNvPr>
          <p:cNvSpPr>
            <a:spLocks noGrp="1"/>
          </p:cNvSpPr>
          <p:nvPr>
            <p:ph type="title"/>
          </p:nvPr>
        </p:nvSpPr>
        <p:spPr/>
        <p:txBody>
          <a:bodyPr/>
          <a:lstStyle/>
          <a:p>
            <a:r>
              <a:rPr lang="en-US" dirty="0"/>
              <a:t>Simulation Procedure</a:t>
            </a:r>
            <a:endParaRPr lang="de-AT" dirty="0"/>
          </a:p>
        </p:txBody>
      </p:sp>
      <p:grpSp>
        <p:nvGrpSpPr>
          <p:cNvPr id="16" name="Gruppieren 15">
            <a:extLst>
              <a:ext uri="{FF2B5EF4-FFF2-40B4-BE49-F238E27FC236}">
                <a16:creationId xmlns:a16="http://schemas.microsoft.com/office/drawing/2014/main" id="{64DC2E11-EC60-4B4C-B4A2-E88D3497B340}"/>
              </a:ext>
            </a:extLst>
          </p:cNvPr>
          <p:cNvGrpSpPr/>
          <p:nvPr/>
        </p:nvGrpSpPr>
        <p:grpSpPr>
          <a:xfrm>
            <a:off x="1505490" y="2570334"/>
            <a:ext cx="5640510" cy="2868882"/>
            <a:chOff x="3125354" y="439666"/>
            <a:chExt cx="5640510" cy="2868882"/>
          </a:xfrm>
        </p:grpSpPr>
        <p:sp>
          <p:nvSpPr>
            <p:cNvPr id="5" name="Rechteck: abgerundete Ecken 4">
              <a:extLst>
                <a:ext uri="{FF2B5EF4-FFF2-40B4-BE49-F238E27FC236}">
                  <a16:creationId xmlns:a16="http://schemas.microsoft.com/office/drawing/2014/main" id="{30A6DBD9-0C6D-40DE-A2A0-5EEEF70D1EEF}"/>
                </a:ext>
              </a:extLst>
            </p:cNvPr>
            <p:cNvSpPr/>
            <p:nvPr/>
          </p:nvSpPr>
          <p:spPr>
            <a:xfrm>
              <a:off x="4429722" y="878599"/>
              <a:ext cx="1171855" cy="636104"/>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solidFill>
                    <a:schemeClr val="tx1"/>
                  </a:solidFill>
                  <a:latin typeface="Times New Roman" panose="02020603050405020304" pitchFamily="18" charset="0"/>
                  <a:cs typeface="Times New Roman" panose="02020603050405020304" pitchFamily="18" charset="0"/>
                </a:rPr>
                <a:t>Combustion object</a:t>
              </a:r>
            </a:p>
          </p:txBody>
        </p:sp>
        <p:sp>
          <p:nvSpPr>
            <p:cNvPr id="6" name="Rechteck: abgerundete Ecken 5">
              <a:extLst>
                <a:ext uri="{FF2B5EF4-FFF2-40B4-BE49-F238E27FC236}">
                  <a16:creationId xmlns:a16="http://schemas.microsoft.com/office/drawing/2014/main" id="{B0C758A7-77A0-40BD-A654-EB0972B2867D}"/>
                </a:ext>
              </a:extLst>
            </p:cNvPr>
            <p:cNvSpPr/>
            <p:nvPr/>
          </p:nvSpPr>
          <p:spPr>
            <a:xfrm>
              <a:off x="3125354" y="878599"/>
              <a:ext cx="1171855" cy="636104"/>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solidFill>
                    <a:schemeClr val="tx1"/>
                  </a:solidFill>
                  <a:latin typeface="Times New Roman" panose="02020603050405020304" pitchFamily="18" charset="0"/>
                  <a:cs typeface="Times New Roman" panose="02020603050405020304" pitchFamily="18" charset="0"/>
                </a:rPr>
                <a:t>User model = OCM</a:t>
              </a:r>
            </a:p>
          </p:txBody>
        </p:sp>
        <p:cxnSp>
          <p:nvCxnSpPr>
            <p:cNvPr id="7" name="Gerade Verbindung mit Pfeil 6">
              <a:extLst>
                <a:ext uri="{FF2B5EF4-FFF2-40B4-BE49-F238E27FC236}">
                  <a16:creationId xmlns:a16="http://schemas.microsoft.com/office/drawing/2014/main" id="{6B700EF0-42A7-4E15-92D7-848A56514993}"/>
                </a:ext>
              </a:extLst>
            </p:cNvPr>
            <p:cNvCxnSpPr>
              <a:cxnSpLocks/>
              <a:stCxn id="6" idx="3"/>
              <a:endCxn id="5" idx="1"/>
            </p:cNvCxnSpPr>
            <p:nvPr/>
          </p:nvCxnSpPr>
          <p:spPr>
            <a:xfrm>
              <a:off x="4297209" y="1196651"/>
              <a:ext cx="13251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D162BE0C-415F-4AF3-ADCC-D64E98FB498C}"/>
                </a:ext>
              </a:extLst>
            </p:cNvPr>
            <p:cNvPicPr>
              <a:picLocks noChangeAspect="1"/>
            </p:cNvPicPr>
            <p:nvPr/>
          </p:nvPicPr>
          <p:blipFill rotWithShape="1">
            <a:blip r:embed="rId5"/>
            <a:srcRect l="6732"/>
            <a:stretch/>
          </p:blipFill>
          <p:spPr>
            <a:xfrm>
              <a:off x="6921952" y="800069"/>
              <a:ext cx="677094" cy="802958"/>
            </a:xfrm>
            <a:prstGeom prst="rect">
              <a:avLst/>
            </a:prstGeom>
          </p:spPr>
        </p:pic>
        <p:sp>
          <p:nvSpPr>
            <p:cNvPr id="9" name="Bogen 8">
              <a:extLst>
                <a:ext uri="{FF2B5EF4-FFF2-40B4-BE49-F238E27FC236}">
                  <a16:creationId xmlns:a16="http://schemas.microsoft.com/office/drawing/2014/main" id="{301F37C9-26AA-404D-85EA-7EAD2A182186}"/>
                </a:ext>
              </a:extLst>
            </p:cNvPr>
            <p:cNvSpPr/>
            <p:nvPr/>
          </p:nvSpPr>
          <p:spPr>
            <a:xfrm rot="18855550">
              <a:off x="4745377" y="439666"/>
              <a:ext cx="2868882" cy="2868882"/>
            </a:xfrm>
            <a:prstGeom prst="arc">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dirty="0"/>
            </a:p>
          </p:txBody>
        </p:sp>
        <p:cxnSp>
          <p:nvCxnSpPr>
            <p:cNvPr id="10" name="Gerade Verbindung mit Pfeil 9">
              <a:extLst>
                <a:ext uri="{FF2B5EF4-FFF2-40B4-BE49-F238E27FC236}">
                  <a16:creationId xmlns:a16="http://schemas.microsoft.com/office/drawing/2014/main" id="{3C6B4AB7-1ACD-43F8-9ADE-CFB3A5E64186}"/>
                </a:ext>
              </a:extLst>
            </p:cNvPr>
            <p:cNvCxnSpPr>
              <a:cxnSpLocks/>
              <a:stCxn id="5" idx="3"/>
              <a:endCxn id="11" idx="1"/>
            </p:cNvCxnSpPr>
            <p:nvPr/>
          </p:nvCxnSpPr>
          <p:spPr>
            <a:xfrm>
              <a:off x="5601577" y="1196651"/>
              <a:ext cx="128663" cy="349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hteck 10">
              <a:extLst>
                <a:ext uri="{FF2B5EF4-FFF2-40B4-BE49-F238E27FC236}">
                  <a16:creationId xmlns:a16="http://schemas.microsoft.com/office/drawing/2014/main" id="{11293BF5-95CA-4093-A8F9-0BFF3D83528A}"/>
                </a:ext>
              </a:extLst>
            </p:cNvPr>
            <p:cNvSpPr/>
            <p:nvPr/>
          </p:nvSpPr>
          <p:spPr>
            <a:xfrm>
              <a:off x="5730240" y="876299"/>
              <a:ext cx="1066800" cy="6477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solidFill>
                    <a:schemeClr val="tx1"/>
                  </a:solidFill>
                  <a:latin typeface="Times New Roman" panose="02020603050405020304" pitchFamily="18" charset="0"/>
                  <a:cs typeface="Times New Roman" panose="02020603050405020304" pitchFamily="18" charset="0"/>
                </a:rPr>
                <a:t>Simulated HRR</a:t>
              </a:r>
            </a:p>
          </p:txBody>
        </p:sp>
        <p:cxnSp>
          <p:nvCxnSpPr>
            <p:cNvPr id="12" name="Gerade Verbindung mit Pfeil 11">
              <a:extLst>
                <a:ext uri="{FF2B5EF4-FFF2-40B4-BE49-F238E27FC236}">
                  <a16:creationId xmlns:a16="http://schemas.microsoft.com/office/drawing/2014/main" id="{BA7ADF84-2B93-472D-BC2B-E0680952AB27}"/>
                </a:ext>
              </a:extLst>
            </p:cNvPr>
            <p:cNvCxnSpPr>
              <a:cxnSpLocks/>
              <a:stCxn id="11" idx="3"/>
              <a:endCxn id="8" idx="1"/>
            </p:cNvCxnSpPr>
            <p:nvPr/>
          </p:nvCxnSpPr>
          <p:spPr>
            <a:xfrm>
              <a:off x="6797040" y="1200149"/>
              <a:ext cx="124912" cy="139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E4FA0165-0E90-4BA0-B22B-06AC31E67759}"/>
                </a:ext>
              </a:extLst>
            </p:cNvPr>
            <p:cNvSpPr/>
            <p:nvPr/>
          </p:nvSpPr>
          <p:spPr>
            <a:xfrm>
              <a:off x="7932420" y="822959"/>
              <a:ext cx="21336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4" name="Rechteck 13">
              <a:extLst>
                <a:ext uri="{FF2B5EF4-FFF2-40B4-BE49-F238E27FC236}">
                  <a16:creationId xmlns:a16="http://schemas.microsoft.com/office/drawing/2014/main" id="{2987A472-4953-4B38-ADCF-6810441A4CE6}"/>
                </a:ext>
              </a:extLst>
            </p:cNvPr>
            <p:cNvSpPr/>
            <p:nvPr/>
          </p:nvSpPr>
          <p:spPr>
            <a:xfrm>
              <a:off x="7699064" y="875347"/>
              <a:ext cx="1066800" cy="6477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solidFill>
                    <a:schemeClr val="tx1"/>
                  </a:solidFill>
                  <a:latin typeface="Times New Roman" panose="02020603050405020304" pitchFamily="18" charset="0"/>
                  <a:cs typeface="Times New Roman" panose="02020603050405020304" pitchFamily="18" charset="0"/>
                </a:rPr>
                <a:t>p, T, </a:t>
              </a:r>
              <a:r>
                <a:rPr lang="de-AT" sz="1200" dirty="0" err="1">
                  <a:solidFill>
                    <a:schemeClr val="tx1"/>
                  </a:solidFill>
                  <a:latin typeface="Times New Roman" panose="02020603050405020304" pitchFamily="18" charset="0"/>
                  <a:cs typeface="Times New Roman" panose="02020603050405020304" pitchFamily="18" charset="0"/>
                </a:rPr>
                <a:t>NO</a:t>
              </a:r>
              <a:r>
                <a:rPr lang="de-AT" sz="1200" baseline="-25000" dirty="0" err="1">
                  <a:solidFill>
                    <a:schemeClr val="tx1"/>
                  </a:solidFill>
                  <a:latin typeface="Times New Roman" panose="02020603050405020304" pitchFamily="18" charset="0"/>
                  <a:cs typeface="Times New Roman" panose="02020603050405020304" pitchFamily="18" charset="0"/>
                </a:rPr>
                <a:t>x</a:t>
              </a:r>
              <a:r>
                <a:rPr lang="de-AT" sz="1200" dirty="0">
                  <a:solidFill>
                    <a:schemeClr val="tx1"/>
                  </a:solidFill>
                  <a:latin typeface="Times New Roman" panose="02020603050405020304" pitchFamily="18" charset="0"/>
                  <a:cs typeface="Times New Roman" panose="02020603050405020304" pitchFamily="18" charset="0"/>
                </a:rPr>
                <a:t>,…</a:t>
              </a:r>
            </a:p>
          </p:txBody>
        </p:sp>
        <p:cxnSp>
          <p:nvCxnSpPr>
            <p:cNvPr id="15" name="Gerade Verbindung mit Pfeil 14">
              <a:extLst>
                <a:ext uri="{FF2B5EF4-FFF2-40B4-BE49-F238E27FC236}">
                  <a16:creationId xmlns:a16="http://schemas.microsoft.com/office/drawing/2014/main" id="{7EA8B591-B088-47B6-B0FF-537E83C5A388}"/>
                </a:ext>
              </a:extLst>
            </p:cNvPr>
            <p:cNvCxnSpPr>
              <a:cxnSpLocks/>
              <a:endCxn id="14" idx="1"/>
            </p:cNvCxnSpPr>
            <p:nvPr/>
          </p:nvCxnSpPr>
          <p:spPr>
            <a:xfrm>
              <a:off x="7467600" y="1199197"/>
              <a:ext cx="23146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21" name="Audio 20">
            <a:hlinkClick r:id="" action="ppaction://media"/>
            <a:extLst>
              <a:ext uri="{FF2B5EF4-FFF2-40B4-BE49-F238E27FC236}">
                <a16:creationId xmlns:a16="http://schemas.microsoft.com/office/drawing/2014/main" id="{0BBD0FDB-E5D9-40AA-B10F-D141FECD6B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362269444"/>
      </p:ext>
    </p:extLst>
  </p:cSld>
  <p:clrMapOvr>
    <a:masterClrMapping/>
  </p:clrMapOvr>
  <mc:AlternateContent xmlns:mc="http://schemas.openxmlformats.org/markup-compatibility/2006" xmlns:p14="http://schemas.microsoft.com/office/powerpoint/2010/main">
    <mc:Choice Requires="p14">
      <p:transition spd="slow" p14:dur="2000" advTm="47895"/>
    </mc:Choice>
    <mc:Fallback xmlns="">
      <p:transition spd="slow" advTm="47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solidFill>
                  <a:srgbClr val="275C88"/>
                </a:solidFill>
              </a:rPr>
              <a:t>Agenda	</a:t>
            </a:r>
          </a:p>
        </p:txBody>
      </p:sp>
      <p:sp>
        <p:nvSpPr>
          <p:cNvPr id="3" name="Inhaltsplatzhalter 2"/>
          <p:cNvSpPr>
            <a:spLocks noGrp="1"/>
          </p:cNvSpPr>
          <p:nvPr>
            <p:ph sz="quarter" idx="10"/>
          </p:nvPr>
        </p:nvSpPr>
        <p:spPr/>
        <p:txBody>
          <a:bodyPr/>
          <a:lstStyle/>
          <a:p>
            <a:pPr>
              <a:lnSpc>
                <a:spcPct val="150000"/>
              </a:lnSpc>
            </a:pPr>
            <a:r>
              <a:rPr lang="en-US" dirty="0">
                <a:solidFill>
                  <a:schemeClr val="bg1">
                    <a:lumMod val="75000"/>
                  </a:schemeClr>
                </a:solidFill>
              </a:rPr>
              <a:t>Introduction and objectives</a:t>
            </a:r>
          </a:p>
          <a:p>
            <a:pPr>
              <a:lnSpc>
                <a:spcPct val="150000"/>
              </a:lnSpc>
            </a:pPr>
            <a:r>
              <a:rPr lang="en-US" dirty="0">
                <a:solidFill>
                  <a:schemeClr val="bg1">
                    <a:lumMod val="75000"/>
                  </a:schemeClr>
                </a:solidFill>
              </a:rPr>
              <a:t>Approach</a:t>
            </a:r>
          </a:p>
          <a:p>
            <a:pPr>
              <a:lnSpc>
                <a:spcPct val="150000"/>
              </a:lnSpc>
            </a:pPr>
            <a:r>
              <a:rPr lang="en-US" dirty="0">
                <a:solidFill>
                  <a:schemeClr val="bg1">
                    <a:lumMod val="75000"/>
                  </a:schemeClr>
                </a:solidFill>
              </a:rPr>
              <a:t>Simulation procedure</a:t>
            </a:r>
          </a:p>
          <a:p>
            <a:pPr>
              <a:lnSpc>
                <a:spcPct val="150000"/>
              </a:lnSpc>
            </a:pPr>
            <a:r>
              <a:rPr lang="en-US" dirty="0"/>
              <a:t>Results</a:t>
            </a:r>
          </a:p>
          <a:p>
            <a:pPr>
              <a:lnSpc>
                <a:spcPct val="150000"/>
              </a:lnSpc>
            </a:pPr>
            <a:r>
              <a:rPr lang="en-US" dirty="0">
                <a:solidFill>
                  <a:schemeClr val="bg1">
                    <a:lumMod val="75000"/>
                  </a:schemeClr>
                </a:solidFill>
              </a:rPr>
              <a:t>Conclusion and outlook</a:t>
            </a:r>
          </a:p>
          <a:p>
            <a:endParaRPr lang="en-US" dirty="0"/>
          </a:p>
          <a:p>
            <a:endParaRPr lang="en-US" dirty="0"/>
          </a:p>
        </p:txBody>
      </p:sp>
      <p:pic>
        <p:nvPicPr>
          <p:cNvPr id="5" name="Audio 4">
            <a:hlinkClick r:id="" action="ppaction://media"/>
            <a:extLst>
              <a:ext uri="{FF2B5EF4-FFF2-40B4-BE49-F238E27FC236}">
                <a16:creationId xmlns:a16="http://schemas.microsoft.com/office/drawing/2014/main" id="{1A00CC29-7685-4E32-9211-C053EDA983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386510177"/>
      </p:ext>
    </p:extLst>
  </p:cSld>
  <p:clrMapOvr>
    <a:masterClrMapping/>
  </p:clrMapOvr>
  <mc:AlternateContent xmlns:mc="http://schemas.openxmlformats.org/markup-compatibility/2006" xmlns:p14="http://schemas.microsoft.com/office/powerpoint/2010/main">
    <mc:Choice Requires="p14">
      <p:transition spd="slow" p14:dur="2000" advTm="4059"/>
    </mc:Choice>
    <mc:Fallback xmlns="">
      <p:transition spd="slow" advTm="4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F6E96B91-D5B1-4B3B-AC86-165247C8F81D}"/>
              </a:ext>
            </a:extLst>
          </p:cNvPr>
          <p:cNvGrpSpPr/>
          <p:nvPr/>
        </p:nvGrpSpPr>
        <p:grpSpPr>
          <a:xfrm>
            <a:off x="4445548" y="795500"/>
            <a:ext cx="4634376" cy="3291228"/>
            <a:chOff x="3098800" y="552450"/>
            <a:chExt cx="5740400" cy="4076700"/>
          </a:xfrm>
        </p:grpSpPr>
        <p:pic>
          <p:nvPicPr>
            <p:cNvPr id="18" name="Grafik 17">
              <a:extLst>
                <a:ext uri="{FF2B5EF4-FFF2-40B4-BE49-F238E27FC236}">
                  <a16:creationId xmlns:a16="http://schemas.microsoft.com/office/drawing/2014/main" id="{3BCD8490-372D-4760-BF14-5DBE88DC3B5E}"/>
                </a:ext>
              </a:extLst>
            </p:cNvPr>
            <p:cNvPicPr>
              <a:picLocks noChangeAspect="1"/>
            </p:cNvPicPr>
            <p:nvPr/>
          </p:nvPicPr>
          <p:blipFill>
            <a:blip r:embed="rId6"/>
            <a:stretch>
              <a:fillRect/>
            </a:stretch>
          </p:blipFill>
          <p:spPr>
            <a:xfrm>
              <a:off x="3165558" y="565987"/>
              <a:ext cx="5580000" cy="4007735"/>
            </a:xfrm>
            <a:prstGeom prst="rect">
              <a:avLst/>
            </a:prstGeom>
          </p:spPr>
        </p:pic>
        <p:sp>
          <p:nvSpPr>
            <p:cNvPr id="20" name="Rechteck 19">
              <a:extLst>
                <a:ext uri="{FF2B5EF4-FFF2-40B4-BE49-F238E27FC236}">
                  <a16:creationId xmlns:a16="http://schemas.microsoft.com/office/drawing/2014/main" id="{14524847-4530-487A-8511-71773E524A7C}"/>
                </a:ext>
              </a:extLst>
            </p:cNvPr>
            <p:cNvSpPr/>
            <p:nvPr/>
          </p:nvSpPr>
          <p:spPr>
            <a:xfrm>
              <a:off x="3098800" y="828040"/>
              <a:ext cx="5740400" cy="162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800" dirty="0">
                  <a:solidFill>
                    <a:srgbClr val="B4B4B4"/>
                  </a:solidFill>
                  <a:latin typeface="Arial" panose="020B0604020202020204" pitchFamily="34" charset="0"/>
                  <a:cs typeface="Arial" panose="020B0604020202020204" pitchFamily="34" charset="0"/>
                </a:rPr>
                <a:t>EAR = 2.25	</a:t>
              </a:r>
              <a:r>
                <a:rPr lang="de-AT" sz="800" dirty="0">
                  <a:solidFill>
                    <a:srgbClr val="696969"/>
                  </a:solidFill>
                  <a:latin typeface="Arial" panose="020B0604020202020204" pitchFamily="34" charset="0"/>
                  <a:cs typeface="Arial" panose="020B0604020202020204" pitchFamily="34" charset="0"/>
                </a:rPr>
                <a:t>EAR = 2.50	</a:t>
              </a:r>
              <a:r>
                <a:rPr lang="de-AT" sz="800" dirty="0">
                  <a:solidFill>
                    <a:srgbClr val="1E1E1E"/>
                  </a:solidFill>
                  <a:latin typeface="Arial" panose="020B0604020202020204" pitchFamily="34" charset="0"/>
                  <a:cs typeface="Arial" panose="020B0604020202020204" pitchFamily="34" charset="0"/>
                </a:rPr>
                <a:t>EAR = 2.75</a:t>
              </a:r>
            </a:p>
          </p:txBody>
        </p:sp>
        <p:sp>
          <p:nvSpPr>
            <p:cNvPr id="34" name="Rechteck 33">
              <a:extLst>
                <a:ext uri="{FF2B5EF4-FFF2-40B4-BE49-F238E27FC236}">
                  <a16:creationId xmlns:a16="http://schemas.microsoft.com/office/drawing/2014/main" id="{D8533C27-591C-4A04-8294-B501E873DAED}"/>
                </a:ext>
              </a:extLst>
            </p:cNvPr>
            <p:cNvSpPr/>
            <p:nvPr/>
          </p:nvSpPr>
          <p:spPr>
            <a:xfrm>
              <a:off x="3168650" y="552450"/>
              <a:ext cx="5632450" cy="298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 name="Rechteck 18">
              <a:extLst>
                <a:ext uri="{FF2B5EF4-FFF2-40B4-BE49-F238E27FC236}">
                  <a16:creationId xmlns:a16="http://schemas.microsoft.com/office/drawing/2014/main" id="{D98E127A-2248-4355-BDFE-E18B2072798A}"/>
                </a:ext>
              </a:extLst>
            </p:cNvPr>
            <p:cNvSpPr/>
            <p:nvPr/>
          </p:nvSpPr>
          <p:spPr>
            <a:xfrm>
              <a:off x="3149600" y="4387850"/>
              <a:ext cx="5632450"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Rechteck 20">
              <a:extLst>
                <a:ext uri="{FF2B5EF4-FFF2-40B4-BE49-F238E27FC236}">
                  <a16:creationId xmlns:a16="http://schemas.microsoft.com/office/drawing/2014/main" id="{AEADD43D-D72A-4BA0-BADB-1C3639EA9171}"/>
                </a:ext>
              </a:extLst>
            </p:cNvPr>
            <p:cNvSpPr/>
            <p:nvPr/>
          </p:nvSpPr>
          <p:spPr>
            <a:xfrm>
              <a:off x="3671887" y="4414840"/>
              <a:ext cx="1809751" cy="123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700" dirty="0">
                  <a:solidFill>
                    <a:schemeClr val="tx1"/>
                  </a:solidFill>
                  <a:latin typeface="Arial" panose="020B0604020202020204" pitchFamily="34" charset="0"/>
                  <a:cs typeface="Arial" panose="020B0604020202020204" pitchFamily="34" charset="0"/>
                </a:rPr>
                <a:t>IT/CAD</a:t>
              </a:r>
            </a:p>
          </p:txBody>
        </p:sp>
        <p:sp>
          <p:nvSpPr>
            <p:cNvPr id="22" name="Rechteck 21">
              <a:extLst>
                <a:ext uri="{FF2B5EF4-FFF2-40B4-BE49-F238E27FC236}">
                  <a16:creationId xmlns:a16="http://schemas.microsoft.com/office/drawing/2014/main" id="{B4566665-40D5-4DA1-B139-1299EFF9FD01}"/>
                </a:ext>
              </a:extLst>
            </p:cNvPr>
            <p:cNvSpPr/>
            <p:nvPr/>
          </p:nvSpPr>
          <p:spPr>
            <a:xfrm>
              <a:off x="6486541" y="4414841"/>
              <a:ext cx="1809751" cy="123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700" dirty="0">
                  <a:solidFill>
                    <a:schemeClr val="tx1"/>
                  </a:solidFill>
                  <a:latin typeface="Arial" panose="020B0604020202020204" pitchFamily="34" charset="0"/>
                  <a:cs typeface="Arial" panose="020B0604020202020204" pitchFamily="34" charset="0"/>
                </a:rPr>
                <a:t>IT/CAD</a:t>
              </a:r>
            </a:p>
          </p:txBody>
        </p:sp>
        <p:sp>
          <p:nvSpPr>
            <p:cNvPr id="23" name="Rechteck 22">
              <a:extLst>
                <a:ext uri="{FF2B5EF4-FFF2-40B4-BE49-F238E27FC236}">
                  <a16:creationId xmlns:a16="http://schemas.microsoft.com/office/drawing/2014/main" id="{67178064-0ED7-435E-8C0C-51A955A94BAF}"/>
                </a:ext>
              </a:extLst>
            </p:cNvPr>
            <p:cNvSpPr/>
            <p:nvPr/>
          </p:nvSpPr>
          <p:spPr>
            <a:xfrm rot="16200000">
              <a:off x="2827345" y="3760471"/>
              <a:ext cx="971553" cy="123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700" dirty="0">
                  <a:solidFill>
                    <a:schemeClr val="tx1"/>
                  </a:solidFill>
                  <a:latin typeface="Arial" panose="020B0604020202020204" pitchFamily="34" charset="0"/>
                  <a:cs typeface="Arial" panose="020B0604020202020204" pitchFamily="34" charset="0"/>
                </a:rPr>
                <a:t>MFB90%/CAD</a:t>
              </a:r>
            </a:p>
          </p:txBody>
        </p:sp>
        <p:sp>
          <p:nvSpPr>
            <p:cNvPr id="24" name="Rechteck 23">
              <a:extLst>
                <a:ext uri="{FF2B5EF4-FFF2-40B4-BE49-F238E27FC236}">
                  <a16:creationId xmlns:a16="http://schemas.microsoft.com/office/drawing/2014/main" id="{B653EFB6-73CF-4311-BB6F-3715F19B38D0}"/>
                </a:ext>
              </a:extLst>
            </p:cNvPr>
            <p:cNvSpPr/>
            <p:nvPr/>
          </p:nvSpPr>
          <p:spPr>
            <a:xfrm rot="16200000">
              <a:off x="2836872" y="2171701"/>
              <a:ext cx="971553" cy="123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700" dirty="0">
                  <a:solidFill>
                    <a:schemeClr val="tx1"/>
                  </a:solidFill>
                  <a:latin typeface="Arial" panose="020B0604020202020204" pitchFamily="34" charset="0"/>
                  <a:cs typeface="Arial" panose="020B0604020202020204" pitchFamily="34" charset="0"/>
                </a:rPr>
                <a:t>MFB5%/CAD</a:t>
              </a:r>
            </a:p>
          </p:txBody>
        </p:sp>
        <p:sp>
          <p:nvSpPr>
            <p:cNvPr id="25" name="Rechteck 24">
              <a:extLst>
                <a:ext uri="{FF2B5EF4-FFF2-40B4-BE49-F238E27FC236}">
                  <a16:creationId xmlns:a16="http://schemas.microsoft.com/office/drawing/2014/main" id="{CEAB2476-2943-4CA6-A27E-3917884D5EF8}"/>
                </a:ext>
              </a:extLst>
            </p:cNvPr>
            <p:cNvSpPr/>
            <p:nvPr/>
          </p:nvSpPr>
          <p:spPr>
            <a:xfrm rot="16200000">
              <a:off x="5364834" y="2940970"/>
              <a:ext cx="971553" cy="137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700" dirty="0">
                  <a:solidFill>
                    <a:schemeClr val="tx1"/>
                  </a:solidFill>
                  <a:latin typeface="Arial" panose="020B0604020202020204" pitchFamily="34" charset="0"/>
                  <a:cs typeface="Arial" panose="020B0604020202020204" pitchFamily="34" charset="0"/>
                </a:rPr>
                <a:t>MFB50%/CAD</a:t>
              </a:r>
            </a:p>
          </p:txBody>
        </p:sp>
        <p:sp>
          <p:nvSpPr>
            <p:cNvPr id="26" name="Rechteck 25">
              <a:extLst>
                <a:ext uri="{FF2B5EF4-FFF2-40B4-BE49-F238E27FC236}">
                  <a16:creationId xmlns:a16="http://schemas.microsoft.com/office/drawing/2014/main" id="{47B048CF-0CB4-435F-BBF2-CD2F9ED4244C}"/>
                </a:ext>
              </a:extLst>
            </p:cNvPr>
            <p:cNvSpPr/>
            <p:nvPr/>
          </p:nvSpPr>
          <p:spPr>
            <a:xfrm rot="16200000">
              <a:off x="5388777" y="1368266"/>
              <a:ext cx="900112" cy="123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700" dirty="0">
                  <a:solidFill>
                    <a:schemeClr val="tx1"/>
                  </a:solidFill>
                  <a:latin typeface="Arial" panose="020B0604020202020204" pitchFamily="34" charset="0"/>
                  <a:cs typeface="Arial" panose="020B0604020202020204" pitchFamily="34" charset="0"/>
                </a:rPr>
                <a:t>ID/CAD</a:t>
              </a:r>
            </a:p>
          </p:txBody>
        </p:sp>
        <p:sp>
          <p:nvSpPr>
            <p:cNvPr id="27" name="Rechteck 26">
              <a:extLst>
                <a:ext uri="{FF2B5EF4-FFF2-40B4-BE49-F238E27FC236}">
                  <a16:creationId xmlns:a16="http://schemas.microsoft.com/office/drawing/2014/main" id="{F4FE6A56-B351-4685-96AC-F829891C71CE}"/>
                </a:ext>
              </a:extLst>
            </p:cNvPr>
            <p:cNvSpPr/>
            <p:nvPr/>
          </p:nvSpPr>
          <p:spPr>
            <a:xfrm rot="16200000">
              <a:off x="5429476" y="3650392"/>
              <a:ext cx="1387131" cy="214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700" dirty="0">
                  <a:solidFill>
                    <a:schemeClr val="tx1"/>
                  </a:solidFill>
                  <a:latin typeface="Arial" panose="020B0604020202020204" pitchFamily="34" charset="0"/>
                  <a:cs typeface="Arial" panose="020B0604020202020204" pitchFamily="34" charset="0"/>
                </a:rPr>
                <a:t>STD_MFB90%/CAD</a:t>
              </a:r>
            </a:p>
          </p:txBody>
        </p:sp>
        <p:sp>
          <p:nvSpPr>
            <p:cNvPr id="28" name="Rechteck 27">
              <a:extLst>
                <a:ext uri="{FF2B5EF4-FFF2-40B4-BE49-F238E27FC236}">
                  <a16:creationId xmlns:a16="http://schemas.microsoft.com/office/drawing/2014/main" id="{EEBDBBAE-E3FC-4C26-899B-A6D4E857ABCB}"/>
                </a:ext>
              </a:extLst>
            </p:cNvPr>
            <p:cNvSpPr/>
            <p:nvPr/>
          </p:nvSpPr>
          <p:spPr>
            <a:xfrm rot="16200000">
              <a:off x="5554444" y="2135459"/>
              <a:ext cx="1162139" cy="123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700" dirty="0">
                  <a:solidFill>
                    <a:schemeClr val="tx1"/>
                  </a:solidFill>
                  <a:latin typeface="Arial" panose="020B0604020202020204" pitchFamily="34" charset="0"/>
                  <a:cs typeface="Arial" panose="020B0604020202020204" pitchFamily="34" charset="0"/>
                </a:rPr>
                <a:t>STD_MFB5%/CAD</a:t>
              </a:r>
            </a:p>
          </p:txBody>
        </p:sp>
        <p:sp>
          <p:nvSpPr>
            <p:cNvPr id="29" name="Rechteck 28">
              <a:extLst>
                <a:ext uri="{FF2B5EF4-FFF2-40B4-BE49-F238E27FC236}">
                  <a16:creationId xmlns:a16="http://schemas.microsoft.com/office/drawing/2014/main" id="{1F2319CA-EAD7-4AB7-BCBC-F7AE894CFE1B}"/>
                </a:ext>
              </a:extLst>
            </p:cNvPr>
            <p:cNvSpPr/>
            <p:nvPr/>
          </p:nvSpPr>
          <p:spPr>
            <a:xfrm rot="16200000">
              <a:off x="8171979" y="1283728"/>
              <a:ext cx="1003416" cy="164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700" dirty="0">
                  <a:solidFill>
                    <a:schemeClr val="tx1"/>
                  </a:solidFill>
                  <a:latin typeface="Arial" panose="020B0604020202020204" pitchFamily="34" charset="0"/>
                  <a:cs typeface="Arial" panose="020B0604020202020204" pitchFamily="34" charset="0"/>
                </a:rPr>
                <a:t>STD_ID/CAD</a:t>
              </a:r>
            </a:p>
          </p:txBody>
        </p:sp>
        <p:sp>
          <p:nvSpPr>
            <p:cNvPr id="30" name="Rechteck 29">
              <a:extLst>
                <a:ext uri="{FF2B5EF4-FFF2-40B4-BE49-F238E27FC236}">
                  <a16:creationId xmlns:a16="http://schemas.microsoft.com/office/drawing/2014/main" id="{FCF39745-079B-4083-AD11-FDE45F06D053}"/>
                </a:ext>
              </a:extLst>
            </p:cNvPr>
            <p:cNvSpPr/>
            <p:nvPr/>
          </p:nvSpPr>
          <p:spPr>
            <a:xfrm rot="16200000">
              <a:off x="8020309" y="2872325"/>
              <a:ext cx="1269002" cy="120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700" dirty="0">
                  <a:solidFill>
                    <a:schemeClr val="tx1"/>
                  </a:solidFill>
                  <a:latin typeface="Arial" panose="020B0604020202020204" pitchFamily="34" charset="0"/>
                  <a:cs typeface="Arial" panose="020B0604020202020204" pitchFamily="34" charset="0"/>
                </a:rPr>
                <a:t>STD_MFB50%/CAD</a:t>
              </a:r>
            </a:p>
          </p:txBody>
        </p:sp>
        <p:cxnSp>
          <p:nvCxnSpPr>
            <p:cNvPr id="31" name="Gerader Verbinder 30">
              <a:extLst>
                <a:ext uri="{FF2B5EF4-FFF2-40B4-BE49-F238E27FC236}">
                  <a16:creationId xmlns:a16="http://schemas.microsoft.com/office/drawing/2014/main" id="{FD5D06F2-25E1-4B5E-9974-B938604A9DF2}"/>
                </a:ext>
              </a:extLst>
            </p:cNvPr>
            <p:cNvCxnSpPr>
              <a:cxnSpLocks/>
            </p:cNvCxnSpPr>
            <p:nvPr/>
          </p:nvCxnSpPr>
          <p:spPr>
            <a:xfrm>
              <a:off x="5384002" y="912079"/>
              <a:ext cx="195270" cy="0"/>
            </a:xfrm>
            <a:prstGeom prst="line">
              <a:avLst/>
            </a:prstGeom>
            <a:ln w="9525">
              <a:solidFill>
                <a:srgbClr val="696969"/>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58D3B13B-FC88-4880-A8E6-6EB6715DDA0A}"/>
                </a:ext>
              </a:extLst>
            </p:cNvPr>
            <p:cNvCxnSpPr>
              <a:cxnSpLocks/>
            </p:cNvCxnSpPr>
            <p:nvPr/>
          </p:nvCxnSpPr>
          <p:spPr>
            <a:xfrm>
              <a:off x="6564025" y="909319"/>
              <a:ext cx="19527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D3A56565-6424-4625-A22E-F16A1C9BEED1}"/>
                </a:ext>
              </a:extLst>
            </p:cNvPr>
            <p:cNvCxnSpPr>
              <a:cxnSpLocks/>
            </p:cNvCxnSpPr>
            <p:nvPr/>
          </p:nvCxnSpPr>
          <p:spPr>
            <a:xfrm>
              <a:off x="4273245" y="912079"/>
              <a:ext cx="195270" cy="0"/>
            </a:xfrm>
            <a:prstGeom prst="line">
              <a:avLst/>
            </a:prstGeom>
            <a:ln w="9525">
              <a:solidFill>
                <a:srgbClr val="DDDDDD"/>
              </a:solidFill>
            </a:ln>
          </p:spPr>
          <p:style>
            <a:lnRef idx="1">
              <a:schemeClr val="accent1"/>
            </a:lnRef>
            <a:fillRef idx="0">
              <a:schemeClr val="accent1"/>
            </a:fillRef>
            <a:effectRef idx="0">
              <a:schemeClr val="accent1"/>
            </a:effectRef>
            <a:fontRef idx="minor">
              <a:schemeClr val="tx1"/>
            </a:fontRef>
          </p:style>
        </p:cxnSp>
        <p:sp>
          <p:nvSpPr>
            <p:cNvPr id="35" name="Rechteck 34">
              <a:extLst>
                <a:ext uri="{FF2B5EF4-FFF2-40B4-BE49-F238E27FC236}">
                  <a16:creationId xmlns:a16="http://schemas.microsoft.com/office/drawing/2014/main" id="{3ECCD535-FE8F-419A-8BE4-2465A50BDB9E}"/>
                </a:ext>
              </a:extLst>
            </p:cNvPr>
            <p:cNvSpPr/>
            <p:nvPr/>
          </p:nvSpPr>
          <p:spPr>
            <a:xfrm>
              <a:off x="3533791" y="4267204"/>
              <a:ext cx="1809751" cy="1238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700" dirty="0">
                <a:solidFill>
                  <a:schemeClr val="tx1"/>
                </a:solidFill>
                <a:latin typeface="Arial" panose="020B0604020202020204" pitchFamily="34" charset="0"/>
                <a:cs typeface="Arial" panose="020B0604020202020204" pitchFamily="34" charset="0"/>
              </a:endParaRPr>
            </a:p>
          </p:txBody>
        </p:sp>
        <p:sp>
          <p:nvSpPr>
            <p:cNvPr id="37" name="Rechteck 36">
              <a:extLst>
                <a:ext uri="{FF2B5EF4-FFF2-40B4-BE49-F238E27FC236}">
                  <a16:creationId xmlns:a16="http://schemas.microsoft.com/office/drawing/2014/main" id="{9ECEEB21-3181-4B59-892B-B1E9EB484847}"/>
                </a:ext>
              </a:extLst>
            </p:cNvPr>
            <p:cNvSpPr/>
            <p:nvPr/>
          </p:nvSpPr>
          <p:spPr>
            <a:xfrm>
              <a:off x="6273526" y="4205139"/>
              <a:ext cx="2384430" cy="224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sz="700" dirty="0">
                  <a:solidFill>
                    <a:schemeClr val="tx1"/>
                  </a:solidFill>
                  <a:latin typeface="Arial" panose="020B0604020202020204" pitchFamily="34" charset="0"/>
                  <a:cs typeface="Arial" panose="020B0604020202020204" pitchFamily="34" charset="0"/>
                </a:rPr>
                <a:t>-             </a:t>
              </a:r>
              <a:r>
                <a:rPr lang="de-AT" sz="400" dirty="0">
                  <a:solidFill>
                    <a:schemeClr val="tx1"/>
                  </a:solidFill>
                  <a:latin typeface="Arial" panose="020B0604020202020204" pitchFamily="34" charset="0"/>
                  <a:cs typeface="Arial" panose="020B0604020202020204" pitchFamily="34" charset="0"/>
                </a:rPr>
                <a:t> </a:t>
              </a:r>
              <a:r>
                <a:rPr lang="de-AT" sz="700" dirty="0">
                  <a:solidFill>
                    <a:schemeClr val="tx1"/>
                  </a:solidFill>
                  <a:latin typeface="Arial" panose="020B0604020202020204" pitchFamily="34" charset="0"/>
                  <a:cs typeface="Arial" panose="020B0604020202020204" pitchFamily="34" charset="0"/>
                </a:rPr>
                <a:t>-            </a:t>
              </a:r>
              <a:r>
                <a:rPr lang="de-AT" sz="400" dirty="0">
                  <a:solidFill>
                    <a:schemeClr val="tx1"/>
                  </a:solidFill>
                  <a:latin typeface="Arial" panose="020B0604020202020204" pitchFamily="34" charset="0"/>
                  <a:cs typeface="Arial" panose="020B0604020202020204" pitchFamily="34" charset="0"/>
                </a:rPr>
                <a:t> </a:t>
              </a:r>
              <a:r>
                <a:rPr lang="de-AT" sz="700" dirty="0">
                  <a:solidFill>
                    <a:schemeClr val="tx1"/>
                  </a:solidFill>
                  <a:latin typeface="Arial" panose="020B0604020202020204" pitchFamily="34" charset="0"/>
                  <a:cs typeface="Arial" panose="020B0604020202020204" pitchFamily="34" charset="0"/>
                </a:rPr>
                <a:t>-             </a:t>
              </a:r>
              <a:r>
                <a:rPr lang="de-AT" sz="400" dirty="0">
                  <a:solidFill>
                    <a:schemeClr val="tx1"/>
                  </a:solidFill>
                  <a:latin typeface="Arial" panose="020B0604020202020204" pitchFamily="34" charset="0"/>
                  <a:cs typeface="Arial" panose="020B0604020202020204" pitchFamily="34" charset="0"/>
                </a:rPr>
                <a:t> </a:t>
              </a:r>
              <a:r>
                <a:rPr lang="de-AT" sz="700" dirty="0">
                  <a:solidFill>
                    <a:schemeClr val="tx1"/>
                  </a:solidFill>
                  <a:latin typeface="Arial" panose="020B0604020202020204" pitchFamily="34" charset="0"/>
                  <a:cs typeface="Arial" panose="020B0604020202020204" pitchFamily="34" charset="0"/>
                </a:rPr>
                <a:t>-             </a:t>
              </a:r>
              <a:r>
                <a:rPr lang="de-AT" sz="400" dirty="0">
                  <a:solidFill>
                    <a:schemeClr val="tx1"/>
                  </a:solidFill>
                  <a:latin typeface="Arial" panose="020B0604020202020204" pitchFamily="34" charset="0"/>
                  <a:cs typeface="Arial" panose="020B0604020202020204" pitchFamily="34" charset="0"/>
                </a:rPr>
                <a:t> </a:t>
              </a:r>
              <a:r>
                <a:rPr lang="de-AT" sz="700" dirty="0">
                  <a:solidFill>
                    <a:schemeClr val="tx1"/>
                  </a:solidFill>
                  <a:latin typeface="Arial" panose="020B0604020202020204" pitchFamily="34" charset="0"/>
                  <a:cs typeface="Arial" panose="020B0604020202020204" pitchFamily="34" charset="0"/>
                </a:rPr>
                <a:t>-</a:t>
              </a:r>
            </a:p>
          </p:txBody>
        </p:sp>
      </p:grpSp>
      <p:sp>
        <p:nvSpPr>
          <p:cNvPr id="10" name="Textplatzhalter 9">
            <a:extLst>
              <a:ext uri="{FF2B5EF4-FFF2-40B4-BE49-F238E27FC236}">
                <a16:creationId xmlns:a16="http://schemas.microsoft.com/office/drawing/2014/main" id="{68B668E7-3312-448A-A3CA-E0F6D5A4E089}"/>
              </a:ext>
            </a:extLst>
          </p:cNvPr>
          <p:cNvSpPr>
            <a:spLocks noGrp="1"/>
          </p:cNvSpPr>
          <p:nvPr>
            <p:ph type="body" sz="quarter" idx="13"/>
          </p:nvPr>
        </p:nvSpPr>
        <p:spPr/>
        <p:txBody>
          <a:bodyPr/>
          <a:lstStyle/>
          <a:p>
            <a:r>
              <a:rPr lang="de-AT" dirty="0" err="1"/>
              <a:t>Combustion-related</a:t>
            </a:r>
            <a:r>
              <a:rPr lang="de-AT" dirty="0"/>
              <a:t> </a:t>
            </a:r>
            <a:r>
              <a:rPr lang="de-AT" dirty="0" err="1"/>
              <a:t>measurement</a:t>
            </a:r>
            <a:r>
              <a:rPr lang="de-AT" dirty="0"/>
              <a:t> </a:t>
            </a:r>
            <a:r>
              <a:rPr lang="de-AT" dirty="0" err="1"/>
              <a:t>data</a:t>
            </a:r>
            <a:endParaRPr lang="de-AT" dirty="0"/>
          </a:p>
        </p:txBody>
      </p:sp>
      <p:sp>
        <p:nvSpPr>
          <p:cNvPr id="2" name="Titel 1"/>
          <p:cNvSpPr>
            <a:spLocks noGrp="1"/>
          </p:cNvSpPr>
          <p:nvPr>
            <p:ph type="title"/>
          </p:nvPr>
        </p:nvSpPr>
        <p:spPr/>
        <p:txBody>
          <a:bodyPr/>
          <a:lstStyle/>
          <a:p>
            <a:r>
              <a:rPr lang="en-US" dirty="0"/>
              <a:t>Experimental results</a:t>
            </a:r>
            <a:r>
              <a:rPr lang="en-US" dirty="0">
                <a:solidFill>
                  <a:srgbClr val="275C88"/>
                </a:solidFill>
              </a:rPr>
              <a:t>	</a:t>
            </a:r>
          </a:p>
        </p:txBody>
      </p:sp>
      <mc:AlternateContent xmlns:mc="http://schemas.openxmlformats.org/markup-compatibility/2006" xmlns:a14="http://schemas.microsoft.com/office/drawing/2010/main">
        <mc:Choice Requires="a14">
          <p:sp>
            <p:nvSpPr>
              <p:cNvPr id="8" name="Rechteck 7">
                <a:extLst>
                  <a:ext uri="{FF2B5EF4-FFF2-40B4-BE49-F238E27FC236}">
                    <a16:creationId xmlns:a16="http://schemas.microsoft.com/office/drawing/2014/main" id="{4337DDC6-0EA5-4D6F-888E-E8630AEEB88F}"/>
                  </a:ext>
                </a:extLst>
              </p:cNvPr>
              <p:cNvSpPr/>
              <p:nvPr/>
            </p:nvSpPr>
            <p:spPr>
              <a:xfrm>
                <a:off x="5059562" y="4554768"/>
                <a:ext cx="3533531"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AT" sz="1400" b="0" i="1" smtClean="0">
                          <a:latin typeface="Cambria Math" panose="02040503050406030204" pitchFamily="18" charset="0"/>
                          <a:ea typeface="Cambria Math" panose="02040503050406030204" pitchFamily="18" charset="0"/>
                        </a:rPr>
                        <m:t>𝐵𝑢𝑟𝑛</m:t>
                      </m:r>
                      <m:r>
                        <a:rPr lang="de-AT" sz="1400" b="0" i="1" smtClean="0">
                          <a:latin typeface="Cambria Math" panose="02040503050406030204" pitchFamily="18" charset="0"/>
                          <a:ea typeface="Cambria Math" panose="02040503050406030204" pitchFamily="18" charset="0"/>
                        </a:rPr>
                        <m:t> </m:t>
                      </m:r>
                      <m:r>
                        <a:rPr lang="de-AT" sz="1400" b="0" i="1" smtClean="0">
                          <a:latin typeface="Cambria Math" panose="02040503050406030204" pitchFamily="18" charset="0"/>
                          <a:ea typeface="Cambria Math" panose="02040503050406030204" pitchFamily="18" charset="0"/>
                        </a:rPr>
                        <m:t>𝐷𝑢𝑟𝑎𝑡𝑖𝑜𝑛</m:t>
                      </m:r>
                      <m:r>
                        <a:rPr lang="de-AT" sz="1400" b="0" i="1" smtClean="0">
                          <a:latin typeface="Cambria Math" panose="02040503050406030204" pitchFamily="18" charset="0"/>
                          <a:ea typeface="Cambria Math" panose="02040503050406030204" pitchFamily="18" charset="0"/>
                        </a:rPr>
                        <m:t> </m:t>
                      </m:r>
                      <m:r>
                        <a:rPr lang="de-AT" sz="1400" i="1">
                          <a:latin typeface="Cambria Math" panose="02040503050406030204" pitchFamily="18" charset="0"/>
                          <a:ea typeface="Cambria Math" panose="02040503050406030204" pitchFamily="18" charset="0"/>
                        </a:rPr>
                        <m:t>𝐵𝐷</m:t>
                      </m:r>
                      <m:r>
                        <a:rPr lang="de-AT" sz="1400" i="0">
                          <a:latin typeface="Cambria Math" panose="02040503050406030204" pitchFamily="18" charset="0"/>
                          <a:ea typeface="Cambria Math" panose="02040503050406030204" pitchFamily="18" charset="0"/>
                        </a:rPr>
                        <m:t>=</m:t>
                      </m:r>
                      <m:r>
                        <a:rPr lang="de-AT" sz="1400" i="1">
                          <a:latin typeface="Cambria Math" panose="02040503050406030204" pitchFamily="18" charset="0"/>
                          <a:ea typeface="Cambria Math" panose="02040503050406030204" pitchFamily="18" charset="0"/>
                        </a:rPr>
                        <m:t>𝑀𝐹𝐵</m:t>
                      </m:r>
                      <m:r>
                        <a:rPr lang="de-AT" sz="1400" i="0">
                          <a:latin typeface="Cambria Math" panose="02040503050406030204" pitchFamily="18" charset="0"/>
                          <a:ea typeface="Cambria Math" panose="02040503050406030204" pitchFamily="18" charset="0"/>
                        </a:rPr>
                        <m:t>90%−</m:t>
                      </m:r>
                      <m:r>
                        <a:rPr lang="de-AT" sz="1400" i="1">
                          <a:latin typeface="Cambria Math" panose="02040503050406030204" pitchFamily="18" charset="0"/>
                          <a:ea typeface="Cambria Math" panose="02040503050406030204" pitchFamily="18" charset="0"/>
                        </a:rPr>
                        <m:t>𝑀𝐹𝐵</m:t>
                      </m:r>
                      <m:r>
                        <a:rPr lang="de-AT" sz="1400" i="0">
                          <a:latin typeface="Cambria Math" panose="02040503050406030204" pitchFamily="18" charset="0"/>
                          <a:ea typeface="Cambria Math" panose="02040503050406030204" pitchFamily="18" charset="0"/>
                        </a:rPr>
                        <m:t>5%</m:t>
                      </m:r>
                    </m:oMath>
                  </m:oMathPara>
                </a14:m>
                <a:endParaRPr lang="de-AT" sz="1400" dirty="0">
                  <a:latin typeface="Cambria Math" panose="02040503050406030204" pitchFamily="18" charset="0"/>
                  <a:ea typeface="Cambria Math" panose="02040503050406030204" pitchFamily="18" charset="0"/>
                </a:endParaRPr>
              </a:p>
            </p:txBody>
          </p:sp>
        </mc:Choice>
        <mc:Fallback xmlns="">
          <p:sp>
            <p:nvSpPr>
              <p:cNvPr id="8" name="Rechteck 7">
                <a:extLst>
                  <a:ext uri="{FF2B5EF4-FFF2-40B4-BE49-F238E27FC236}">
                    <a16:creationId xmlns:a16="http://schemas.microsoft.com/office/drawing/2014/main" id="{4337DDC6-0EA5-4D6F-888E-E8630AEEB88F}"/>
                  </a:ext>
                </a:extLst>
              </p:cNvPr>
              <p:cNvSpPr>
                <a:spLocks noRot="1" noChangeAspect="1" noMove="1" noResize="1" noEditPoints="1" noAdjustHandles="1" noChangeArrowheads="1" noChangeShapeType="1" noTextEdit="1"/>
              </p:cNvSpPr>
              <p:nvPr/>
            </p:nvSpPr>
            <p:spPr>
              <a:xfrm>
                <a:off x="5059562" y="4554768"/>
                <a:ext cx="3533531" cy="307777"/>
              </a:xfrm>
              <a:prstGeom prst="rect">
                <a:avLst/>
              </a:prstGeom>
              <a:blipFill>
                <a:blip r:embed="rId7"/>
                <a:stretch>
                  <a:fillRect/>
                </a:stretch>
              </a:blipFill>
            </p:spPr>
            <p:txBody>
              <a:bodyPr/>
              <a:lstStyle/>
              <a:p>
                <a:r>
                  <a:rPr lang="de-AT">
                    <a:noFill/>
                  </a:rPr>
                  <a:t> </a:t>
                </a:r>
              </a:p>
            </p:txBody>
          </p:sp>
        </mc:Fallback>
      </mc:AlternateContent>
      <mc:AlternateContent xmlns:mc="http://schemas.openxmlformats.org/markup-compatibility/2006" xmlns:a14="http://schemas.microsoft.com/office/drawing/2010/main">
        <mc:Choice Requires="a14">
          <p:sp>
            <p:nvSpPr>
              <p:cNvPr id="9" name="Rechteck 8">
                <a:extLst>
                  <a:ext uri="{FF2B5EF4-FFF2-40B4-BE49-F238E27FC236}">
                    <a16:creationId xmlns:a16="http://schemas.microsoft.com/office/drawing/2014/main" id="{6A83689D-DFF8-4EE4-B0EA-86C899F09739}"/>
                  </a:ext>
                </a:extLst>
              </p:cNvPr>
              <p:cNvSpPr/>
              <p:nvPr/>
            </p:nvSpPr>
            <p:spPr>
              <a:xfrm>
                <a:off x="5059562" y="4292381"/>
                <a:ext cx="2909130"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AT" sz="1400" b="0" i="1" smtClean="0">
                          <a:latin typeface="Cambria Math" panose="02040503050406030204" pitchFamily="18" charset="0"/>
                        </a:rPr>
                        <m:t>𝐼𝑔𝑛𝑖𝑡𝑖𝑜𝑛</m:t>
                      </m:r>
                      <m:r>
                        <a:rPr lang="de-AT" sz="1400" b="0" i="1" smtClean="0">
                          <a:latin typeface="Cambria Math" panose="02040503050406030204" pitchFamily="18" charset="0"/>
                        </a:rPr>
                        <m:t> </m:t>
                      </m:r>
                      <m:r>
                        <a:rPr lang="de-AT" sz="1400" b="0" i="1" smtClean="0">
                          <a:latin typeface="Cambria Math" panose="02040503050406030204" pitchFamily="18" charset="0"/>
                        </a:rPr>
                        <m:t>𝐷𝑒𝑙𝑎𝑦</m:t>
                      </m:r>
                      <m:r>
                        <a:rPr lang="de-AT" sz="1400" b="0" i="1" smtClean="0">
                          <a:latin typeface="Cambria Math" panose="02040503050406030204" pitchFamily="18" charset="0"/>
                        </a:rPr>
                        <m:t> </m:t>
                      </m:r>
                      <m:r>
                        <a:rPr lang="de-AT" sz="1400" i="1">
                          <a:latin typeface="Cambria Math" panose="02040503050406030204" pitchFamily="18" charset="0"/>
                        </a:rPr>
                        <m:t>𝐼𝐷</m:t>
                      </m:r>
                      <m:r>
                        <a:rPr lang="de-AT" sz="1400" i="0">
                          <a:latin typeface="Cambria Math" panose="02040503050406030204" pitchFamily="18" charset="0"/>
                        </a:rPr>
                        <m:t>=</m:t>
                      </m:r>
                      <m:r>
                        <a:rPr lang="de-AT" sz="1400" i="1">
                          <a:latin typeface="Cambria Math" panose="02040503050406030204" pitchFamily="18" charset="0"/>
                        </a:rPr>
                        <m:t>𝑀𝐹𝐵</m:t>
                      </m:r>
                      <m:r>
                        <a:rPr lang="de-AT" sz="1400" i="0">
                          <a:latin typeface="Cambria Math" panose="02040503050406030204" pitchFamily="18" charset="0"/>
                        </a:rPr>
                        <m:t>5%−</m:t>
                      </m:r>
                      <m:r>
                        <a:rPr lang="de-AT" sz="1400" i="1">
                          <a:latin typeface="Cambria Math" panose="02040503050406030204" pitchFamily="18" charset="0"/>
                        </a:rPr>
                        <m:t>𝐼𝑇</m:t>
                      </m:r>
                    </m:oMath>
                  </m:oMathPara>
                </a14:m>
                <a:endParaRPr lang="de-AT" sz="1400" dirty="0"/>
              </a:p>
            </p:txBody>
          </p:sp>
        </mc:Choice>
        <mc:Fallback xmlns="">
          <p:sp>
            <p:nvSpPr>
              <p:cNvPr id="9" name="Rechteck 8">
                <a:extLst>
                  <a:ext uri="{FF2B5EF4-FFF2-40B4-BE49-F238E27FC236}">
                    <a16:creationId xmlns:a16="http://schemas.microsoft.com/office/drawing/2014/main" id="{6A83689D-DFF8-4EE4-B0EA-86C899F09739}"/>
                  </a:ext>
                </a:extLst>
              </p:cNvPr>
              <p:cNvSpPr>
                <a:spLocks noRot="1" noChangeAspect="1" noMove="1" noResize="1" noEditPoints="1" noAdjustHandles="1" noChangeArrowheads="1" noChangeShapeType="1" noTextEdit="1"/>
              </p:cNvSpPr>
              <p:nvPr/>
            </p:nvSpPr>
            <p:spPr>
              <a:xfrm>
                <a:off x="5059562" y="4292381"/>
                <a:ext cx="2909130" cy="307777"/>
              </a:xfrm>
              <a:prstGeom prst="rect">
                <a:avLst/>
              </a:prstGeom>
              <a:blipFill>
                <a:blip r:embed="rId8"/>
                <a:stretch>
                  <a:fillRect b="-5882"/>
                </a:stretch>
              </a:blipFill>
            </p:spPr>
            <p:txBody>
              <a:bodyPr/>
              <a:lstStyle/>
              <a:p>
                <a:r>
                  <a:rPr lang="de-AT">
                    <a:noFill/>
                  </a:rPr>
                  <a:t> </a:t>
                </a:r>
              </a:p>
            </p:txBody>
          </p:sp>
        </mc:Fallback>
      </mc:AlternateContent>
      <p:sp>
        <p:nvSpPr>
          <p:cNvPr id="4" name="Inhaltsplatzhalter 3">
            <a:extLst>
              <a:ext uri="{FF2B5EF4-FFF2-40B4-BE49-F238E27FC236}">
                <a16:creationId xmlns:a16="http://schemas.microsoft.com/office/drawing/2014/main" id="{61207790-83DC-4D36-9897-27A2E5CEA1A3}"/>
              </a:ext>
            </a:extLst>
          </p:cNvPr>
          <p:cNvSpPr>
            <a:spLocks noGrp="1"/>
          </p:cNvSpPr>
          <p:nvPr>
            <p:ph sz="quarter" idx="10"/>
          </p:nvPr>
        </p:nvSpPr>
        <p:spPr>
          <a:xfrm>
            <a:off x="306000" y="1004400"/>
            <a:ext cx="4236056" cy="3542400"/>
          </a:xfrm>
        </p:spPr>
        <p:txBody>
          <a:bodyPr/>
          <a:lstStyle/>
          <a:p>
            <a:r>
              <a:rPr lang="de-AT" sz="1800" dirty="0"/>
              <a:t>ID </a:t>
            </a:r>
            <a:r>
              <a:rPr lang="de-AT" sz="1800" dirty="0" err="1"/>
              <a:t>decreases</a:t>
            </a:r>
            <a:r>
              <a:rPr lang="de-AT" sz="1800" dirty="0"/>
              <a:t> </a:t>
            </a:r>
            <a:r>
              <a:rPr lang="de-AT" sz="1800" dirty="0" err="1"/>
              <a:t>with</a:t>
            </a:r>
            <a:r>
              <a:rPr lang="de-AT" sz="1800" dirty="0"/>
              <a:t> </a:t>
            </a:r>
            <a:r>
              <a:rPr lang="de-AT" sz="1800" dirty="0" err="1"/>
              <a:t>lower</a:t>
            </a:r>
            <a:r>
              <a:rPr lang="de-AT" sz="1800" dirty="0"/>
              <a:t> EAR and </a:t>
            </a:r>
            <a:r>
              <a:rPr lang="de-AT" sz="1800" dirty="0" err="1"/>
              <a:t>later</a:t>
            </a:r>
            <a:r>
              <a:rPr lang="de-AT" sz="1800" dirty="0"/>
              <a:t> IT</a:t>
            </a:r>
          </a:p>
          <a:p>
            <a:r>
              <a:rPr lang="de-AT" sz="1800" dirty="0" err="1"/>
              <a:t>STD‘s</a:t>
            </a:r>
            <a:r>
              <a:rPr lang="de-AT" sz="1800" dirty="0"/>
              <a:t> </a:t>
            </a:r>
            <a:r>
              <a:rPr lang="de-AT" sz="1800" dirty="0" err="1"/>
              <a:t>of</a:t>
            </a:r>
            <a:r>
              <a:rPr lang="de-AT" sz="1800" dirty="0"/>
              <a:t> MFB50% and MFB90% </a:t>
            </a:r>
            <a:r>
              <a:rPr lang="de-AT" sz="1800" dirty="0" err="1"/>
              <a:t>increase</a:t>
            </a:r>
            <a:r>
              <a:rPr lang="de-AT" sz="1800" dirty="0"/>
              <a:t> </a:t>
            </a:r>
            <a:r>
              <a:rPr lang="de-AT" sz="1800" dirty="0" err="1"/>
              <a:t>with</a:t>
            </a:r>
            <a:r>
              <a:rPr lang="de-AT" sz="1800" dirty="0"/>
              <a:t> </a:t>
            </a:r>
            <a:r>
              <a:rPr lang="de-AT" sz="1800" dirty="0" err="1"/>
              <a:t>later</a:t>
            </a:r>
            <a:r>
              <a:rPr lang="de-AT" sz="1800" dirty="0"/>
              <a:t> IT </a:t>
            </a:r>
            <a:r>
              <a:rPr lang="de-AT" sz="1800" dirty="0" err="1"/>
              <a:t>for</a:t>
            </a:r>
            <a:r>
              <a:rPr lang="de-AT" sz="1800" dirty="0"/>
              <a:t> a </a:t>
            </a:r>
            <a:r>
              <a:rPr lang="de-AT" sz="1800" dirty="0" err="1"/>
              <a:t>constant</a:t>
            </a:r>
            <a:r>
              <a:rPr lang="de-AT" sz="1800" dirty="0"/>
              <a:t> EAR and </a:t>
            </a:r>
            <a:r>
              <a:rPr lang="de-AT" sz="1800" dirty="0" err="1"/>
              <a:t>for</a:t>
            </a:r>
            <a:r>
              <a:rPr lang="de-AT" sz="1800" dirty="0"/>
              <a:t> </a:t>
            </a:r>
            <a:r>
              <a:rPr lang="de-AT" sz="1800" dirty="0" err="1"/>
              <a:t>leaner</a:t>
            </a:r>
            <a:r>
              <a:rPr lang="de-AT" sz="1800" dirty="0"/>
              <a:t> </a:t>
            </a:r>
            <a:r>
              <a:rPr lang="de-AT" sz="1800" dirty="0" err="1"/>
              <a:t>mixtures</a:t>
            </a:r>
            <a:endParaRPr lang="de-AT" sz="1800" dirty="0"/>
          </a:p>
          <a:p>
            <a:r>
              <a:rPr lang="de-AT" sz="1800" dirty="0"/>
              <a:t>STD </a:t>
            </a:r>
            <a:r>
              <a:rPr lang="de-AT" sz="1800" dirty="0" err="1"/>
              <a:t>of</a:t>
            </a:r>
            <a:r>
              <a:rPr lang="de-AT" sz="1800" dirty="0"/>
              <a:t> ID </a:t>
            </a:r>
            <a:r>
              <a:rPr lang="de-AT" sz="1800" dirty="0" err="1"/>
              <a:t>shows</a:t>
            </a:r>
            <a:r>
              <a:rPr lang="de-AT" sz="1800" dirty="0"/>
              <a:t> minor </a:t>
            </a:r>
            <a:r>
              <a:rPr lang="de-AT" sz="1800" dirty="0" err="1"/>
              <a:t>dependence</a:t>
            </a:r>
            <a:r>
              <a:rPr lang="de-AT" sz="1800" dirty="0"/>
              <a:t> on IT</a:t>
            </a:r>
          </a:p>
        </p:txBody>
      </p:sp>
      <p:sp>
        <p:nvSpPr>
          <p:cNvPr id="38" name="Rechteck 37">
            <a:extLst>
              <a:ext uri="{FF2B5EF4-FFF2-40B4-BE49-F238E27FC236}">
                <a16:creationId xmlns:a16="http://schemas.microsoft.com/office/drawing/2014/main" id="{1571E300-E7A3-46D5-8D43-C6F31596D83B}"/>
              </a:ext>
            </a:extLst>
          </p:cNvPr>
          <p:cNvSpPr/>
          <p:nvPr/>
        </p:nvSpPr>
        <p:spPr>
          <a:xfrm>
            <a:off x="4745609" y="3747933"/>
            <a:ext cx="1925013" cy="1814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sz="700" dirty="0">
                <a:solidFill>
                  <a:schemeClr val="tx1"/>
                </a:solidFill>
                <a:latin typeface="Arial" panose="020B0604020202020204" pitchFamily="34" charset="0"/>
                <a:cs typeface="Arial" panose="020B0604020202020204" pitchFamily="34" charset="0"/>
              </a:rPr>
              <a:t>-            </a:t>
            </a:r>
            <a:r>
              <a:rPr lang="de-AT" sz="400" dirty="0">
                <a:solidFill>
                  <a:schemeClr val="tx1"/>
                </a:solidFill>
                <a:latin typeface="Arial" panose="020B0604020202020204" pitchFamily="34" charset="0"/>
                <a:cs typeface="Arial" panose="020B0604020202020204" pitchFamily="34" charset="0"/>
              </a:rPr>
              <a:t> </a:t>
            </a:r>
            <a:r>
              <a:rPr lang="de-AT" sz="700" dirty="0">
                <a:solidFill>
                  <a:schemeClr val="tx1"/>
                </a:solidFill>
                <a:latin typeface="Arial" panose="020B0604020202020204" pitchFamily="34" charset="0"/>
                <a:cs typeface="Arial" panose="020B0604020202020204" pitchFamily="34" charset="0"/>
              </a:rPr>
              <a:t>-             </a:t>
            </a:r>
            <a:r>
              <a:rPr lang="de-AT" sz="400" dirty="0">
                <a:solidFill>
                  <a:schemeClr val="tx1"/>
                </a:solidFill>
                <a:latin typeface="Arial" panose="020B0604020202020204" pitchFamily="34" charset="0"/>
                <a:cs typeface="Arial" panose="020B0604020202020204" pitchFamily="34" charset="0"/>
              </a:rPr>
              <a:t> </a:t>
            </a:r>
            <a:r>
              <a:rPr lang="de-AT" sz="700" dirty="0">
                <a:solidFill>
                  <a:schemeClr val="tx1"/>
                </a:solidFill>
                <a:latin typeface="Arial" panose="020B0604020202020204" pitchFamily="34" charset="0"/>
                <a:cs typeface="Arial" panose="020B0604020202020204" pitchFamily="34" charset="0"/>
              </a:rPr>
              <a:t>-             </a:t>
            </a:r>
            <a:r>
              <a:rPr lang="de-AT" sz="400" dirty="0">
                <a:solidFill>
                  <a:schemeClr val="tx1"/>
                </a:solidFill>
                <a:latin typeface="Arial" panose="020B0604020202020204" pitchFamily="34" charset="0"/>
                <a:cs typeface="Arial" panose="020B0604020202020204" pitchFamily="34" charset="0"/>
              </a:rPr>
              <a:t> </a:t>
            </a:r>
            <a:r>
              <a:rPr lang="de-AT" sz="700" dirty="0">
                <a:solidFill>
                  <a:schemeClr val="tx1"/>
                </a:solidFill>
                <a:latin typeface="Arial" panose="020B0604020202020204" pitchFamily="34" charset="0"/>
                <a:cs typeface="Arial" panose="020B0604020202020204" pitchFamily="34" charset="0"/>
              </a:rPr>
              <a:t>-             -</a:t>
            </a:r>
          </a:p>
        </p:txBody>
      </p:sp>
      <p:pic>
        <p:nvPicPr>
          <p:cNvPr id="12" name="Audio 11">
            <a:hlinkClick r:id="" action="ppaction://media"/>
            <a:extLst>
              <a:ext uri="{FF2B5EF4-FFF2-40B4-BE49-F238E27FC236}">
                <a16:creationId xmlns:a16="http://schemas.microsoft.com/office/drawing/2014/main" id="{7F37828D-AFAD-4C89-8282-708D96CE1AB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1923890719"/>
      </p:ext>
    </p:extLst>
  </p:cSld>
  <p:clrMapOvr>
    <a:masterClrMapping/>
  </p:clrMapOvr>
  <mc:AlternateContent xmlns:mc="http://schemas.openxmlformats.org/markup-compatibility/2006">
    <mc:Choice xmlns:p14="http://schemas.microsoft.com/office/powerpoint/2010/main" Requires="p14">
      <p:transition spd="slow" p14:dur="2000" advTm="93954"/>
    </mc:Choice>
    <mc:Fallback>
      <p:transition spd="slow" advTm="93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36157" x="5981700" y="1319213"/>
          <p14:tracePt t="36235" x="5976938" y="1319213"/>
          <p14:tracePt t="36260" x="5972175" y="1319213"/>
          <p14:tracePt t="36267" x="5967413" y="1314450"/>
          <p14:tracePt t="36286" x="5957888" y="1314450"/>
          <p14:tracePt t="36318" x="5919788" y="1300163"/>
          <p14:tracePt t="36349" x="5867400" y="1281113"/>
          <p14:tracePt t="36381" x="5795963" y="1262063"/>
          <p14:tracePt t="36413" x="5748338" y="1257300"/>
          <p14:tracePt t="36445" x="5691188" y="1257300"/>
          <p14:tracePt t="36477" x="5638800" y="1257300"/>
          <p14:tracePt t="36509" x="5567363" y="1257300"/>
          <p14:tracePt t="36540" x="5495925" y="1276350"/>
          <p14:tracePt t="36604" x="5410200" y="1304925"/>
          <p14:tracePt t="36635" x="5314950" y="1343025"/>
          <p14:tracePt t="36666" x="5219700" y="1362075"/>
          <p14:tracePt t="36698" x="5133975" y="1390650"/>
          <p14:tracePt t="36761" x="4824413" y="1485900"/>
          <p14:tracePt t="36793" x="4714875" y="1557338"/>
          <p14:tracePt t="36826" x="4676775" y="1609725"/>
          <p14:tracePt t="36858" x="4652963" y="1685925"/>
          <p14:tracePt t="36890" x="4633913" y="1838325"/>
          <p14:tracePt t="36922" x="4633913" y="1924050"/>
          <p14:tracePt t="36953" x="4633913" y="2005013"/>
          <p14:tracePt t="36985" x="4624388" y="2181225"/>
          <p14:tracePt t="37016" x="4600575" y="2300288"/>
          <p14:tracePt t="37048" x="4567238" y="2424113"/>
          <p14:tracePt t="37080" x="4543425" y="2519363"/>
          <p14:tracePt t="37112" x="4538663" y="2605088"/>
          <p14:tracePt t="37143" x="4533900" y="2790825"/>
          <p14:tracePt t="37175" x="4548188" y="2919413"/>
          <p14:tracePt t="37178" x="4557713" y="2971800"/>
          <p14:tracePt t="37208" x="4562475" y="2995613"/>
          <p14:tracePt t="37239" x="4624388" y="3157538"/>
          <p14:tracePt t="37271" x="4672013" y="3243263"/>
          <p14:tracePt t="37334" x="4829175" y="3433763"/>
          <p14:tracePt t="37366" x="4891088" y="3486150"/>
          <p14:tracePt t="37398" x="4953000" y="3524250"/>
          <p14:tracePt t="37430" x="5000625" y="3548063"/>
          <p14:tracePt t="37462" x="5043488" y="3557588"/>
          <p14:tracePt t="37493" x="5110163" y="3567113"/>
          <p14:tracePt t="37525" x="5153025" y="3567113"/>
          <p14:tracePt t="37557" x="5286375" y="3552825"/>
          <p14:tracePt t="37588" x="5376863" y="3543300"/>
          <p14:tracePt t="37620" x="5462588" y="3514725"/>
          <p14:tracePt t="37651" x="5519738" y="3471863"/>
          <p14:tracePt t="37683" x="5572125" y="3405188"/>
          <p14:tracePt t="37714" x="5610225" y="3324225"/>
          <p14:tracePt t="37746" x="5634038" y="3219450"/>
          <p14:tracePt t="37778" x="5653088" y="3043238"/>
          <p14:tracePt t="37810" x="5676900" y="2847975"/>
          <p14:tracePt t="37841" x="5705475" y="2714625"/>
          <p14:tracePt t="37872" x="5710238" y="2667000"/>
          <p14:tracePt t="37904" x="5729288" y="2538413"/>
          <p14:tracePt t="37935" x="5743575" y="2414588"/>
          <p14:tracePt t="37967" x="5743575" y="2228850"/>
          <p14:tracePt t="38030" x="5672138" y="1938338"/>
          <p14:tracePt t="38062" x="5634038" y="1790700"/>
          <p14:tracePt t="38094" x="5595938" y="1662113"/>
          <p14:tracePt t="38126" x="5543550" y="1509713"/>
          <p14:tracePt t="38189" x="5495925" y="1276350"/>
          <p14:tracePt t="38221" x="5467350" y="1138238"/>
          <p14:tracePt t="38252" x="5453063" y="1062038"/>
          <p14:tracePt t="38284" x="5419725" y="966788"/>
          <p14:tracePt t="38316" x="5367338" y="857250"/>
          <p14:tracePt t="38347" x="5319713" y="790575"/>
          <p14:tracePt t="38353" x="0" y="0"/>
        </p14:tracePtLst>
        <p14:tracePtLst>
          <p14:tracePt t="44167" x="7372350" y="1000125"/>
          <p14:tracePt t="44279" x="7367588" y="1000125"/>
          <p14:tracePt t="44295" x="7353300" y="1000125"/>
          <p14:tracePt t="44313" x="7319963" y="1000125"/>
          <p14:tracePt t="44342" x="7215188" y="1014413"/>
          <p14:tracePt t="44373" x="7100888" y="1038225"/>
          <p14:tracePt t="44405" x="6991350" y="1100138"/>
          <p14:tracePt t="44437" x="6962775" y="1128713"/>
          <p14:tracePt t="44468" x="6929438" y="1181100"/>
          <p14:tracePt t="44500" x="6877050" y="1285875"/>
          <p14:tracePt t="44564" x="6810375" y="1514475"/>
          <p14:tracePt t="44595" x="6791325" y="1652588"/>
          <p14:tracePt t="44627" x="6781800" y="1804988"/>
          <p14:tracePt t="44659" x="6781800" y="1933575"/>
          <p14:tracePt t="44691" x="6805613" y="2100263"/>
          <p14:tracePt t="44723" x="6829425" y="2262188"/>
          <p14:tracePt t="44755" x="6853238" y="2366963"/>
          <p14:tracePt t="44786" x="6896100" y="2500313"/>
          <p14:tracePt t="44818" x="6943725" y="2628900"/>
          <p14:tracePt t="44850" x="6991350" y="2733675"/>
          <p14:tracePt t="44881" x="7058025" y="2857500"/>
          <p14:tracePt t="44913" x="7119938" y="2943225"/>
          <p14:tracePt t="44945" x="7172325" y="3005138"/>
          <p14:tracePt t="44976" x="7267575" y="3114675"/>
          <p14:tracePt t="45008" x="7348538" y="3167063"/>
          <p14:tracePt t="45040" x="7405688" y="3200400"/>
          <p14:tracePt t="45071" x="7477125" y="3233738"/>
          <p14:tracePt t="45103" x="7548563" y="3238500"/>
          <p14:tracePt t="45135" x="7734300" y="3257550"/>
          <p14:tracePt t="45166" x="7834313" y="3262313"/>
          <p14:tracePt t="45198" x="7977188" y="3262313"/>
          <p14:tracePt t="45261" x="8081963" y="3200400"/>
          <p14:tracePt t="45293" x="8120063" y="3162300"/>
          <p14:tracePt t="45325" x="8162925" y="3114675"/>
          <p14:tracePt t="45357" x="8201025" y="3057525"/>
          <p14:tracePt t="45388" x="8243888" y="2957513"/>
          <p14:tracePt t="45420" x="8296275" y="2828925"/>
          <p14:tracePt t="45451" x="8358188" y="2719388"/>
          <p14:tracePt t="45483" x="8391525" y="2643188"/>
          <p14:tracePt t="45515" x="8429625" y="2547938"/>
          <p14:tracePt t="45547" x="8458200" y="2443163"/>
          <p14:tracePt t="45579" x="8472488" y="2400300"/>
          <p14:tracePt t="45610" x="8491538" y="2314575"/>
          <p14:tracePt t="45641" x="8524875" y="2200275"/>
          <p14:tracePt t="45673" x="8534400" y="2128838"/>
          <p14:tracePt t="45705" x="8553450" y="2014538"/>
          <p14:tracePt t="45737" x="8562975" y="1943100"/>
          <p14:tracePt t="45769" x="8572500" y="1866900"/>
          <p14:tracePt t="45801" x="8572500" y="1752600"/>
          <p14:tracePt t="45833" x="8572500" y="1657350"/>
          <p14:tracePt t="45864" x="8567738" y="1576388"/>
          <p14:tracePt t="45896" x="8553450" y="1481138"/>
          <p14:tracePt t="45927" x="8539163" y="1419225"/>
          <p14:tracePt t="45960" x="8529638" y="1366838"/>
          <p14:tracePt t="46022" x="8496300" y="1262063"/>
          <p14:tracePt t="46055" x="8472488" y="1223963"/>
          <p14:tracePt t="46118" x="8391525" y="1100138"/>
          <p14:tracePt t="46119" x="8372475" y="1081088"/>
          <p14:tracePt t="46150" x="8343900" y="1052513"/>
          <p14:tracePt t="46214" x="8262938" y="995363"/>
          <p14:tracePt t="46245" x="8229600" y="971550"/>
          <p14:tracePt t="46276" x="8186738" y="938213"/>
          <p14:tracePt t="46307" x="8148638" y="919163"/>
          <p14:tracePt t="46308" x="0" y="0"/>
        </p14:tracePtLst>
        <p14:tracePtLst>
          <p14:tracePt t="48783" x="5681663" y="1319213"/>
          <p14:tracePt t="48880" x="5672138" y="1309688"/>
          <p14:tracePt t="48893" x="5657850" y="1309688"/>
          <p14:tracePt t="48910" x="5605463" y="1281113"/>
          <p14:tracePt t="48941" x="5524500" y="1247775"/>
          <p14:tracePt t="48973" x="5400675" y="1214438"/>
          <p14:tracePt t="49005" x="5343525" y="1195388"/>
          <p14:tracePt t="49037" x="5310188" y="1185863"/>
          <p14:tracePt t="49069" x="5272088" y="1176338"/>
          <p14:tracePt t="49101" x="5210175" y="1171575"/>
          <p14:tracePt t="49133" x="5153025" y="1171575"/>
          <p14:tracePt t="49165" x="5105400" y="1171575"/>
          <p14:tracePt t="49197" x="5072063" y="1171575"/>
          <p14:tracePt t="49229" x="5062538" y="1171575"/>
          <p14:tracePt t="49260" x="5005388" y="1171575"/>
          <p14:tracePt t="49292" x="4957763" y="1176338"/>
          <p14:tracePt t="49324" x="4919663" y="1185863"/>
          <p14:tracePt t="49387" x="4833938" y="1209675"/>
          <p14:tracePt t="49419" x="4795838" y="1238250"/>
          <p14:tracePt t="49451" x="4772025" y="1262063"/>
          <p14:tracePt t="49483" x="4762500" y="1281113"/>
          <p14:tracePt t="49515" x="4762500" y="1295400"/>
          <p14:tracePt t="49516" x="4762500" y="1309688"/>
          <p14:tracePt t="49546" x="4762500" y="1319213"/>
          <p14:tracePt t="49578" x="4805363" y="1376363"/>
          <p14:tracePt t="49610" x="4862513" y="1428750"/>
          <p14:tracePt t="49642" x="4948238" y="1500188"/>
          <p14:tracePt t="49674" x="5019675" y="1562100"/>
          <p14:tracePt t="49706" x="5062538" y="1590675"/>
          <p14:tracePt t="49738" x="5110163" y="1628775"/>
          <p14:tracePt t="49769" x="5195888" y="1671638"/>
          <p14:tracePt t="49801" x="5314950" y="1709738"/>
          <p14:tracePt t="49833" x="5443538" y="1752600"/>
          <p14:tracePt t="49864" x="5514975" y="1781175"/>
          <p14:tracePt t="49896" x="5572125" y="1795463"/>
          <p14:tracePt t="49929" x="5619750" y="1804988"/>
          <p14:tracePt t="49960" x="5700713" y="1824038"/>
          <p14:tracePt t="49992" x="5743575" y="1824038"/>
          <p14:tracePt t="50024" x="5815013" y="1838325"/>
          <p14:tracePt t="50056" x="5853113" y="1838325"/>
          <p14:tracePt t="50088" x="5905500" y="1847850"/>
          <p14:tracePt t="50120" x="5953125" y="1852613"/>
          <p14:tracePt t="50152" x="5995988" y="1852613"/>
          <p14:tracePt t="50184" x="6043613" y="1852613"/>
          <p14:tracePt t="50215" x="6081713" y="1852613"/>
          <p14:tracePt t="50246" x="6100763" y="1847850"/>
          <p14:tracePt t="50278" x="6153150" y="1843088"/>
          <p14:tracePt t="50309" x="6215063" y="1838325"/>
          <p14:tracePt t="50341" x="6253163" y="1838325"/>
          <p14:tracePt t="50374" x="6272213" y="1833563"/>
          <p14:tracePt t="50406" x="6291263" y="1828800"/>
          <p14:tracePt t="50437" x="6324600" y="1814513"/>
          <p14:tracePt t="50468" x="6367463" y="1795463"/>
          <p14:tracePt t="50500" x="6405563" y="1771650"/>
          <p14:tracePt t="50564" x="6453188" y="1724025"/>
          <p14:tracePt t="50596" x="6467475" y="1704975"/>
          <p14:tracePt t="50660" x="6505575" y="1628775"/>
          <p14:tracePt t="50692" x="6519863" y="1590675"/>
          <p14:tracePt t="50724" x="6524625" y="1552575"/>
          <p14:tracePt t="50755" x="6529388" y="1509713"/>
          <p14:tracePt t="50787" x="6529388" y="1471613"/>
          <p14:tracePt t="50819" x="6529388" y="1438275"/>
          <p14:tracePt t="50882" x="6529388" y="1385888"/>
          <p14:tracePt t="50913" x="6529388" y="1371600"/>
          <p14:tracePt t="50945" x="6524625" y="1357313"/>
          <p14:tracePt t="50977" x="6510338" y="1328738"/>
          <p14:tracePt t="51008" x="6496050" y="1295400"/>
          <p14:tracePt t="51040" x="6481763" y="1276350"/>
          <p14:tracePt t="51071" x="6434138" y="1243013"/>
          <p14:tracePt t="51102" x="6400800" y="1228725"/>
          <p14:tracePt t="51134" x="6305550" y="1200150"/>
          <p14:tracePt t="51165" x="6243638" y="1195388"/>
          <p14:tracePt t="51198" x="6172200" y="1190625"/>
          <p14:tracePt t="51229" x="6115050" y="1185863"/>
          <p14:tracePt t="51261" x="6072188" y="1181100"/>
          <p14:tracePt t="51293" x="6015038" y="1176338"/>
          <p14:tracePt t="51325" x="5962650" y="1176338"/>
          <p14:tracePt t="51356" x="5924550" y="1176338"/>
          <p14:tracePt t="51358" x="5891213" y="1176338"/>
          <p14:tracePt t="51388" x="5881688" y="1176338"/>
          <p14:tracePt t="51420" x="5843588" y="1176338"/>
          <p14:tracePt t="51452" x="5834063" y="1176338"/>
          <p14:tracePt t="51484" x="5805488" y="1176338"/>
          <p14:tracePt t="51515" x="5762625" y="1176338"/>
          <p14:tracePt t="51517" x="5757863" y="1171575"/>
          <p14:tracePt t="51548" x="5738813" y="1171575"/>
          <p14:tracePt t="51579" x="5705475" y="1166813"/>
          <p14:tracePt t="51611" x="5676900" y="1162050"/>
          <p14:tracePt t="51642" x="5653088" y="1157288"/>
          <p14:tracePt t="51674" x="5624513" y="1157288"/>
          <p14:tracePt t="51706" x="5586413" y="1157288"/>
          <p14:tracePt t="51738" x="5567363" y="1157288"/>
          <p14:tracePt t="51769" x="5548313" y="1157288"/>
          <p14:tracePt t="51800" x="5524500" y="1157288"/>
          <p14:tracePt t="51832" x="5481638" y="1157288"/>
          <p14:tracePt t="51863" x="5467350" y="1157288"/>
          <p14:tracePt t="51895" x="5457825" y="1157288"/>
          <p14:tracePt t="51927" x="5438775" y="1157288"/>
          <p14:tracePt t="51959" x="5424488" y="1157288"/>
          <p14:tracePt t="52023" x="5410200" y="1157288"/>
          <p14:tracePt t="52054" x="5400675" y="1157288"/>
          <p14:tracePt t="52096" x="5400675" y="1162050"/>
          <p14:tracePt t="52133" x="5391150" y="1162050"/>
          <p14:tracePt t="52154" x="5386388" y="1162050"/>
          <p14:tracePt t="52182" x="5376863" y="1171575"/>
          <p14:tracePt t="52213" x="5367338" y="1176338"/>
          <p14:tracePt t="52246" x="5362575" y="1176338"/>
          <p14:tracePt t="52303" x="0" y="0"/>
        </p14:tracePtLst>
        <p14:tracePtLst>
          <p14:tracePt t="67192" x="7615238" y="1304925"/>
          <p14:tracePt t="67253" x="7610475" y="1304925"/>
          <p14:tracePt t="67268" x="7596188" y="1300163"/>
          <p14:tracePt t="67293" x="7581900" y="1300163"/>
          <p14:tracePt t="67325" x="7486650" y="1304925"/>
          <p14:tracePt t="67357" x="7429500" y="1314450"/>
          <p14:tracePt t="67389" x="7386638" y="1323975"/>
          <p14:tracePt t="67420" x="7339013" y="1338263"/>
          <p14:tracePt t="67452" x="7277100" y="1352550"/>
          <p14:tracePt t="67484" x="7239000" y="1366838"/>
          <p14:tracePt t="67516" x="7191375" y="1400175"/>
          <p14:tracePt t="67548" x="7172325" y="1433513"/>
          <p14:tracePt t="67580" x="7167563" y="1457325"/>
          <p14:tracePt t="67611" x="7167563" y="1495425"/>
          <p14:tracePt t="67642" x="7167563" y="1524000"/>
          <p14:tracePt t="67674" x="7172325" y="1566863"/>
          <p14:tracePt t="67705" x="7186613" y="1600200"/>
          <p14:tracePt t="67738" x="7200900" y="1624013"/>
          <p14:tracePt t="67769" x="7210425" y="1643063"/>
          <p14:tracePt t="67801" x="7229475" y="1666875"/>
          <p14:tracePt t="67833" x="7243763" y="1695450"/>
          <p14:tracePt t="67865" x="7267575" y="1738313"/>
          <p14:tracePt t="67896" x="7305675" y="1781175"/>
          <p14:tracePt t="67928" x="7343775" y="1814513"/>
          <p14:tracePt t="67960" x="7396163" y="1847850"/>
          <p14:tracePt t="67991" x="7453313" y="1881188"/>
          <p14:tracePt t="68023" x="7548563" y="1914525"/>
          <p14:tracePt t="68054" x="7610475" y="1938338"/>
          <p14:tracePt t="68058" x="7653338" y="1952625"/>
          <p14:tracePt t="68087" x="7691438" y="1957388"/>
          <p14:tracePt t="68118" x="7767638" y="1971675"/>
          <p14:tracePt t="68150" x="7839075" y="1981200"/>
          <p14:tracePt t="68182" x="7910513" y="1990725"/>
          <p14:tracePt t="68213" x="8005763" y="2000250"/>
          <p14:tracePt t="68245" x="8081963" y="2000250"/>
          <p14:tracePt t="68277" x="8129588" y="2000250"/>
          <p14:tracePt t="68310" x="8177213" y="2000250"/>
          <p14:tracePt t="68341" x="8239125" y="1981200"/>
          <p14:tracePt t="68344" x="8277225" y="1971675"/>
          <p14:tracePt t="68373" x="8301038" y="1966913"/>
          <p14:tracePt t="68404" x="8339138" y="1957388"/>
          <p14:tracePt t="68406" x="8382000" y="1957388"/>
          <p14:tracePt t="68467" x="8477250" y="1938338"/>
          <p14:tracePt t="68500" x="8510588" y="1919288"/>
          <p14:tracePt t="68531" x="8543925" y="1905000"/>
          <p14:tracePt t="68563" x="8562975" y="1890713"/>
          <p14:tracePt t="68628" x="8605838" y="1866900"/>
          <p14:tracePt t="68660" x="8634413" y="1828800"/>
          <p14:tracePt t="68692" x="8648700" y="1804988"/>
          <p14:tracePt t="68723" x="8658225" y="1771650"/>
          <p14:tracePt t="68755" x="8658225" y="1757363"/>
          <p14:tracePt t="68787" x="8658225" y="1733550"/>
          <p14:tracePt t="68818" x="8658225" y="1704975"/>
          <p14:tracePt t="68851" x="8658225" y="1681163"/>
          <p14:tracePt t="68915" x="8634413" y="1604963"/>
          <p14:tracePt t="68947" x="8624888" y="1581150"/>
          <p14:tracePt t="68979" x="8591550" y="1547813"/>
          <p14:tracePt t="69011" x="8529638" y="1509713"/>
          <p14:tracePt t="69042" x="8491538" y="1490663"/>
          <p14:tracePt t="69105" x="8415338" y="1447800"/>
          <p14:tracePt t="69137" x="8386763" y="1438275"/>
          <p14:tracePt t="69168" x="8362950" y="1433513"/>
          <p14:tracePt t="69200" x="8305800" y="1423988"/>
          <p14:tracePt t="69232" x="8267700" y="1414463"/>
          <p14:tracePt t="69264" x="8224838" y="1404938"/>
          <p14:tracePt t="69295" x="8191500" y="1400175"/>
          <p14:tracePt t="69327" x="8115300" y="1381125"/>
          <p14:tracePt t="69359" x="8048625" y="1362075"/>
          <p14:tracePt t="69390" x="8015288" y="1357313"/>
          <p14:tracePt t="69423" x="7991475" y="1347788"/>
          <p14:tracePt t="69454" x="7986713" y="1347788"/>
          <p14:tracePt t="69487" x="7962900" y="1347788"/>
          <p14:tracePt t="69518" x="7943850" y="1347788"/>
          <p14:tracePt t="69549" x="7915275" y="1347788"/>
          <p14:tracePt t="69581" x="7896225" y="1347788"/>
          <p14:tracePt t="69613" x="7881938" y="1347788"/>
          <p14:tracePt t="69645" x="7834313" y="1347788"/>
          <p14:tracePt t="69676" x="7786688" y="1347788"/>
          <p14:tracePt t="69708" x="7758113" y="1347788"/>
          <p14:tracePt t="69740" x="7724775" y="1357313"/>
          <p14:tracePt t="69771" x="7653338" y="1376363"/>
          <p14:tracePt t="69834" x="7605713" y="1404938"/>
          <p14:tracePt t="69867" x="7586663" y="1423988"/>
          <p14:tracePt t="69898" x="7562850" y="1447800"/>
          <p14:tracePt t="69931" x="7539038" y="1471613"/>
          <p14:tracePt t="69932" x="7524750" y="1485900"/>
          <p14:tracePt t="69962" x="7524750" y="1490663"/>
          <p14:tracePt t="69993" x="7519988" y="1509713"/>
          <p14:tracePt t="70025" x="7519988" y="1524000"/>
          <p14:tracePt t="70056" x="7519988" y="1533525"/>
          <p14:tracePt t="70088" x="7519988" y="1552575"/>
          <p14:tracePt t="70125" x="7519988" y="1557338"/>
          <p14:tracePt t="70152" x="7519988" y="1562100"/>
          <p14:tracePt t="70183" x="7524750" y="1576388"/>
          <p14:tracePt t="70185" x="7524750" y="1581150"/>
          <p14:tracePt t="70215" x="7529513" y="1590675"/>
          <p14:tracePt t="70246" x="7539038" y="1609725"/>
          <p14:tracePt t="70278" x="7543800" y="1624013"/>
          <p14:tracePt t="70280" x="7548563" y="1628775"/>
          <p14:tracePt t="70309" x="7553325" y="1633538"/>
          <p14:tracePt t="70341" x="7567613" y="1652588"/>
          <p14:tracePt t="70372" x="7572375" y="1662113"/>
          <p14:tracePt t="70404" x="7600950" y="1685925"/>
          <p14:tracePt t="70436" x="7639050" y="1709738"/>
          <p14:tracePt t="70467" x="7667625" y="1719263"/>
          <p14:tracePt t="70499" x="7715250" y="1738313"/>
          <p14:tracePt t="70530" x="7805738" y="1771650"/>
          <p14:tracePt t="70562" x="7862888" y="1785938"/>
          <p14:tracePt t="70593" x="7996238" y="1814513"/>
          <p14:tracePt t="70625" x="8077200" y="1828800"/>
          <p14:tracePt t="70657" x="8181975" y="1838325"/>
          <p14:tracePt t="70690" x="8248650" y="1843088"/>
          <p14:tracePt t="70722" x="8310563" y="1857375"/>
          <p14:tracePt t="70753" x="8377238" y="1862138"/>
          <p14:tracePt t="70785" x="8396288" y="1862138"/>
          <p14:tracePt t="70817" x="8429625" y="1866900"/>
          <p14:tracePt t="70880" x="8496300" y="1866900"/>
          <p14:tracePt t="70912" x="8524875" y="1866900"/>
          <p14:tracePt t="70976" x="8567738" y="1852613"/>
          <p14:tracePt t="71007" x="8596313" y="1847850"/>
          <p14:tracePt t="71070" x="8662988" y="1819275"/>
          <p14:tracePt t="71102" x="8691563" y="1800225"/>
          <p14:tracePt t="71166" x="8729663" y="1762125"/>
          <p14:tracePt t="71198" x="8739188" y="1743075"/>
          <p14:tracePt t="71230" x="8739188" y="1728788"/>
          <p14:tracePt t="71262" x="8743950" y="1714500"/>
          <p14:tracePt t="71294" x="8743950" y="1700213"/>
          <p14:tracePt t="71326" x="8743950" y="1695450"/>
          <p14:tracePt t="71358" x="8748713" y="1681163"/>
          <p14:tracePt t="71389" x="8748713" y="1666875"/>
          <p14:tracePt t="71421" x="8748713" y="1652588"/>
          <p14:tracePt t="71453" x="8748713" y="1643063"/>
          <p14:tracePt t="71485" x="8748713" y="1633538"/>
          <p14:tracePt t="71516" x="8753475" y="1624013"/>
          <p14:tracePt t="71547" x="8753475" y="1604963"/>
          <p14:tracePt t="71579" x="8753475" y="1576388"/>
          <p14:tracePt t="71610" x="8743950" y="1538288"/>
          <p14:tracePt t="71642" x="8724900" y="1504950"/>
          <p14:tracePt t="71673" x="8710613" y="1490663"/>
          <p14:tracePt t="71705" x="8658225" y="1443038"/>
          <p14:tracePt t="71737" x="8610600" y="1409700"/>
          <p14:tracePt t="71769" x="8562975" y="1385888"/>
          <p14:tracePt t="71801" x="8539163" y="1371600"/>
          <p14:tracePt t="71833" x="8520113" y="1366838"/>
          <p14:tracePt t="71897" x="8467725" y="1347788"/>
          <p14:tracePt t="71928" x="8448675" y="1343025"/>
          <p14:tracePt t="71991" x="8443913" y="1343025"/>
          <p14:tracePt t="72023" x="0" y="0"/>
        </p14:tracePtLst>
        <p14:tracePtLst>
          <p14:tracePt t="76865" x="7762875" y="2390775"/>
          <p14:tracePt t="76924" x="7758113" y="2390775"/>
          <p14:tracePt t="76941" x="7753350" y="2390775"/>
          <p14:tracePt t="76956" x="7743825" y="2390775"/>
          <p14:tracePt t="76975" x="7720013" y="2386013"/>
          <p14:tracePt t="77007" x="7681913" y="2381250"/>
          <p14:tracePt t="77072" x="7634288" y="2371725"/>
          <p14:tracePt t="77103" x="7600950" y="2366963"/>
          <p14:tracePt t="77136" x="7543800" y="2357438"/>
          <p14:tracePt t="77167" x="7524750" y="2357438"/>
          <p14:tracePt t="77232" x="7472363" y="2347913"/>
          <p14:tracePt t="77264" x="7453313" y="2343150"/>
          <p14:tracePt t="77296" x="7415213" y="2343150"/>
          <p14:tracePt t="77328" x="7372350" y="2343150"/>
          <p14:tracePt t="77360" x="7339013" y="2343150"/>
          <p14:tracePt t="77392" x="7300913" y="2343150"/>
          <p14:tracePt t="77423" x="7277100" y="2343150"/>
          <p14:tracePt t="77455" x="7248525" y="2343150"/>
          <p14:tracePt t="77487" x="7224713" y="2343150"/>
          <p14:tracePt t="77519" x="7200900" y="2352675"/>
          <p14:tracePt t="77520" x="7186613" y="2362200"/>
          <p14:tracePt t="77550" x="7177088" y="2366963"/>
          <p14:tracePt t="77582" x="7148513" y="2395538"/>
          <p14:tracePt t="77613" x="7115175" y="2424113"/>
          <p14:tracePt t="77676" x="7058025" y="2476500"/>
          <p14:tracePt t="77708" x="7038975" y="2500313"/>
          <p14:tracePt t="77740" x="7029450" y="2528888"/>
          <p14:tracePt t="77803" x="7010400" y="2576513"/>
          <p14:tracePt t="77834" x="7000875" y="2609850"/>
          <p14:tracePt t="77866" x="6958013" y="2705100"/>
          <p14:tracePt t="77930" x="6929438" y="2790825"/>
          <p14:tracePt t="77961" x="6919913" y="2852738"/>
          <p14:tracePt t="77994" x="6915150" y="2890838"/>
          <p14:tracePt t="78026" x="6915150" y="2909888"/>
          <p14:tracePt t="78057" x="6915150" y="2952750"/>
          <p14:tracePt t="78089" x="6915150" y="2976563"/>
          <p14:tracePt t="78120" x="6919913" y="3000375"/>
          <p14:tracePt t="78152" x="6924675" y="3024188"/>
          <p14:tracePt t="78184" x="6938963" y="3057525"/>
          <p14:tracePt t="78216" x="6972300" y="3114675"/>
          <p14:tracePt t="78248" x="7010400" y="3181350"/>
          <p14:tracePt t="78279" x="7077075" y="3267075"/>
          <p14:tracePt t="78311" x="7105650" y="3300413"/>
          <p14:tracePt t="78342" x="7124700" y="3314700"/>
          <p14:tracePt t="78374" x="7148513" y="3338513"/>
          <p14:tracePt t="78405" x="7158038" y="3348038"/>
          <p14:tracePt t="78437" x="7167563" y="3352800"/>
          <p14:tracePt t="78468" x="7181850" y="3367088"/>
          <p14:tracePt t="78499" x="7210425" y="3395663"/>
          <p14:tracePt t="78531" x="7258050" y="3424238"/>
          <p14:tracePt t="78563" x="7277100" y="3438525"/>
          <p14:tracePt t="78595" x="7310438" y="3462338"/>
          <p14:tracePt t="78627" x="7324725" y="3476625"/>
          <p14:tracePt t="78658" x="7343775" y="3495675"/>
          <p14:tracePt t="78690" x="7377113" y="3514725"/>
          <p14:tracePt t="78722" x="7396163" y="3524250"/>
          <p14:tracePt t="78753" x="7462838" y="3557588"/>
          <p14:tracePt t="78786" x="7529513" y="3581400"/>
          <p14:tracePt t="78818" x="7615238" y="3609975"/>
          <p14:tracePt t="78849" x="7643813" y="3619500"/>
          <p14:tracePt t="78880" x="7734300" y="3643313"/>
          <p14:tracePt t="78912" x="7843838" y="3667125"/>
          <p14:tracePt t="78945" x="7896225" y="3667125"/>
          <p14:tracePt t="78976" x="7920038" y="3667125"/>
          <p14:tracePt t="79008" x="7953375" y="3667125"/>
          <p14:tracePt t="79041" x="8001000" y="3643313"/>
          <p14:tracePt t="79073" x="8029575" y="3619500"/>
          <p14:tracePt t="79104" x="8072438" y="3581400"/>
          <p14:tracePt t="79136" x="8115300" y="3538538"/>
          <p14:tracePt t="79168" x="8143875" y="3514725"/>
          <p14:tracePt t="79232" x="8234363" y="3395663"/>
          <p14:tracePt t="79264" x="8262938" y="3357563"/>
          <p14:tracePt t="79296" x="8296275" y="3290888"/>
          <p14:tracePt t="79328" x="8305800" y="3257550"/>
          <p14:tracePt t="79360" x="8320088" y="3186113"/>
          <p14:tracePt t="79392" x="8334375" y="3148013"/>
          <p14:tracePt t="79424" x="8348663" y="3090863"/>
          <p14:tracePt t="79456" x="8358188" y="3019425"/>
          <p14:tracePt t="79488" x="8367713" y="2976563"/>
          <p14:tracePt t="79519" x="8367713" y="2919413"/>
          <p14:tracePt t="79551" x="8367713" y="2876550"/>
          <p14:tracePt t="79583" x="8372475" y="2805113"/>
          <p14:tracePt t="79614" x="8367713" y="2743200"/>
          <p14:tracePt t="79679" x="8343900" y="2614613"/>
          <p14:tracePt t="79711" x="8324850" y="2547938"/>
          <p14:tracePt t="79742" x="8301038" y="2481263"/>
          <p14:tracePt t="79775" x="8291513" y="2457450"/>
          <p14:tracePt t="79806" x="8277225" y="2414588"/>
          <p14:tracePt t="79838" x="8248650" y="2347913"/>
          <p14:tracePt t="79869" x="8224838" y="2309813"/>
          <p14:tracePt t="79901" x="8201025" y="2266950"/>
          <p14:tracePt t="79932" x="8177213" y="2224088"/>
          <p14:tracePt t="79964" x="8143875" y="2181225"/>
          <p14:tracePt t="79995" x="8124825" y="2166938"/>
          <p14:tracePt t="80028" x="8091488" y="2138363"/>
          <p14:tracePt t="80060" x="8034338" y="2100263"/>
          <p14:tracePt t="80091" x="8010525" y="2081213"/>
          <p14:tracePt t="80123" x="7977188" y="2066925"/>
          <p14:tracePt t="80155" x="7948613" y="2047875"/>
          <p14:tracePt t="80187" x="7934325" y="2043113"/>
          <p14:tracePt t="80233" x="7929563" y="2038350"/>
          <p14:tracePt t="80263"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platzhalter 26">
            <a:extLst>
              <a:ext uri="{FF2B5EF4-FFF2-40B4-BE49-F238E27FC236}">
                <a16:creationId xmlns:a16="http://schemas.microsoft.com/office/drawing/2014/main" id="{F8821990-A75C-4918-997B-0FC9084771B0}"/>
              </a:ext>
            </a:extLst>
          </p:cNvPr>
          <p:cNvSpPr>
            <a:spLocks noGrp="1"/>
          </p:cNvSpPr>
          <p:nvPr>
            <p:ph type="body" sz="quarter" idx="13"/>
          </p:nvPr>
        </p:nvSpPr>
        <p:spPr/>
        <p:txBody>
          <a:bodyPr/>
          <a:lstStyle/>
          <a:p>
            <a:r>
              <a:rPr lang="de-AT" dirty="0"/>
              <a:t>Individual </a:t>
            </a:r>
            <a:r>
              <a:rPr lang="de-AT" dirty="0" err="1"/>
              <a:t>cycle</a:t>
            </a:r>
            <a:r>
              <a:rPr lang="de-AT" dirty="0"/>
              <a:t> hydrogen </a:t>
            </a:r>
            <a:r>
              <a:rPr lang="de-AT" dirty="0" err="1"/>
              <a:t>combustion</a:t>
            </a:r>
            <a:r>
              <a:rPr lang="de-AT" dirty="0"/>
              <a:t> </a:t>
            </a:r>
          </a:p>
        </p:txBody>
      </p:sp>
      <p:sp>
        <p:nvSpPr>
          <p:cNvPr id="26" name="Inhaltsplatzhalter 25">
            <a:extLst>
              <a:ext uri="{FF2B5EF4-FFF2-40B4-BE49-F238E27FC236}">
                <a16:creationId xmlns:a16="http://schemas.microsoft.com/office/drawing/2014/main" id="{8A34D495-5935-452E-8429-4C53017F8583}"/>
              </a:ext>
            </a:extLst>
          </p:cNvPr>
          <p:cNvSpPr>
            <a:spLocks noGrp="1"/>
          </p:cNvSpPr>
          <p:nvPr>
            <p:ph sz="quarter" idx="10"/>
          </p:nvPr>
        </p:nvSpPr>
        <p:spPr>
          <a:xfrm>
            <a:off x="305999" y="1004400"/>
            <a:ext cx="5940977" cy="3542400"/>
          </a:xfrm>
        </p:spPr>
        <p:txBody>
          <a:bodyPr/>
          <a:lstStyle/>
          <a:p>
            <a:r>
              <a:rPr lang="de-AT" sz="1800" dirty="0"/>
              <a:t>Analysis </a:t>
            </a:r>
            <a:r>
              <a:rPr lang="de-AT" sz="1800" dirty="0" err="1"/>
              <a:t>of</a:t>
            </a:r>
            <a:r>
              <a:rPr lang="de-AT" sz="1800" dirty="0"/>
              <a:t> individual </a:t>
            </a:r>
            <a:r>
              <a:rPr lang="de-AT" sz="1800" dirty="0" err="1"/>
              <a:t>cycles</a:t>
            </a:r>
            <a:endParaRPr lang="de-AT" sz="1800" dirty="0"/>
          </a:p>
          <a:p>
            <a:r>
              <a:rPr lang="de-AT" sz="1800" dirty="0"/>
              <a:t>Wide </a:t>
            </a:r>
            <a:r>
              <a:rPr lang="de-AT" sz="1800" dirty="0" err="1"/>
              <a:t>spread</a:t>
            </a:r>
            <a:r>
              <a:rPr lang="de-AT" sz="1800" dirty="0"/>
              <a:t> </a:t>
            </a:r>
            <a:r>
              <a:rPr lang="de-AT" sz="1800" dirty="0" err="1"/>
              <a:t>of</a:t>
            </a:r>
            <a:r>
              <a:rPr lang="de-AT" sz="1800" dirty="0"/>
              <a:t> MFB90%</a:t>
            </a:r>
          </a:p>
          <a:p>
            <a:pPr lvl="1"/>
            <a:r>
              <a:rPr lang="de-AT" sz="1600" dirty="0" err="1">
                <a:sym typeface="Wingdings" panose="05000000000000000000" pitchFamily="2" charset="2"/>
              </a:rPr>
              <a:t>combustion</a:t>
            </a:r>
            <a:r>
              <a:rPr lang="de-AT" sz="1600" dirty="0">
                <a:sym typeface="Wingdings" panose="05000000000000000000" pitchFamily="2" charset="2"/>
              </a:rPr>
              <a:t> </a:t>
            </a:r>
            <a:r>
              <a:rPr lang="de-AT" sz="1600" dirty="0" err="1">
                <a:sym typeface="Wingdings" panose="05000000000000000000" pitchFamily="2" charset="2"/>
              </a:rPr>
              <a:t>duration</a:t>
            </a:r>
            <a:r>
              <a:rPr lang="de-AT" sz="1600" dirty="0">
                <a:sym typeface="Wingdings" panose="05000000000000000000" pitchFamily="2" charset="2"/>
              </a:rPr>
              <a:t> </a:t>
            </a:r>
            <a:r>
              <a:rPr lang="de-AT" sz="1600" dirty="0" err="1">
                <a:sym typeface="Wingdings" panose="05000000000000000000" pitchFamily="2" charset="2"/>
              </a:rPr>
              <a:t>only</a:t>
            </a:r>
            <a:r>
              <a:rPr lang="de-AT" sz="1600" dirty="0">
                <a:sym typeface="Wingdings" panose="05000000000000000000" pitchFamily="2" charset="2"/>
              </a:rPr>
              <a:t> </a:t>
            </a:r>
            <a:r>
              <a:rPr lang="de-AT" sz="1600" dirty="0" err="1">
                <a:sym typeface="Wingdings" panose="05000000000000000000" pitchFamily="2" charset="2"/>
              </a:rPr>
              <a:t>varies</a:t>
            </a:r>
            <a:r>
              <a:rPr lang="de-AT" sz="1600" dirty="0">
                <a:sym typeface="Wingdings" panose="05000000000000000000" pitchFamily="2" charset="2"/>
              </a:rPr>
              <a:t> in a </a:t>
            </a:r>
            <a:r>
              <a:rPr lang="de-AT" sz="1600" dirty="0" err="1">
                <a:sym typeface="Wingdings" panose="05000000000000000000" pitchFamily="2" charset="2"/>
              </a:rPr>
              <a:t>narrow</a:t>
            </a:r>
            <a:r>
              <a:rPr lang="de-AT" sz="1600" dirty="0">
                <a:sym typeface="Wingdings" panose="05000000000000000000" pitchFamily="2" charset="2"/>
              </a:rPr>
              <a:t> </a:t>
            </a:r>
            <a:r>
              <a:rPr lang="de-AT" sz="1600" dirty="0" err="1">
                <a:sym typeface="Wingdings" panose="05000000000000000000" pitchFamily="2" charset="2"/>
              </a:rPr>
              <a:t>range</a:t>
            </a:r>
            <a:endParaRPr lang="de-AT" sz="1600" dirty="0"/>
          </a:p>
          <a:p>
            <a:r>
              <a:rPr lang="de-AT" sz="1800" dirty="0"/>
              <a:t>MFB5% </a:t>
            </a:r>
            <a:r>
              <a:rPr lang="de-AT" sz="1800" dirty="0" err="1"/>
              <a:t>has</a:t>
            </a:r>
            <a:r>
              <a:rPr lang="de-AT" sz="1800" dirty="0"/>
              <a:t> a strong </a:t>
            </a:r>
            <a:r>
              <a:rPr lang="de-AT" sz="1800" dirty="0" err="1"/>
              <a:t>correlation</a:t>
            </a:r>
            <a:r>
              <a:rPr lang="de-AT" sz="1800" dirty="0"/>
              <a:t> </a:t>
            </a:r>
            <a:r>
              <a:rPr lang="de-AT" sz="1800" dirty="0" err="1"/>
              <a:t>with</a:t>
            </a:r>
            <a:r>
              <a:rPr lang="de-AT" sz="1800" dirty="0"/>
              <a:t> MFB50% and MFB90%</a:t>
            </a:r>
          </a:p>
          <a:p>
            <a:r>
              <a:rPr lang="en-US" sz="1800" dirty="0"/>
              <a:t>Early combustion cycles disproportionately contribute to overall NOx formation </a:t>
            </a:r>
            <a:endParaRPr lang="de-AT" sz="1800" dirty="0"/>
          </a:p>
        </p:txBody>
      </p:sp>
      <p:sp>
        <p:nvSpPr>
          <p:cNvPr id="2" name="Titel 1"/>
          <p:cNvSpPr>
            <a:spLocks noGrp="1"/>
          </p:cNvSpPr>
          <p:nvPr>
            <p:ph type="title"/>
          </p:nvPr>
        </p:nvSpPr>
        <p:spPr/>
        <p:txBody>
          <a:bodyPr/>
          <a:lstStyle/>
          <a:p>
            <a:r>
              <a:rPr lang="en-US" dirty="0">
                <a:solidFill>
                  <a:srgbClr val="275C88"/>
                </a:solidFill>
              </a:rPr>
              <a:t>Experimental results	</a:t>
            </a:r>
          </a:p>
        </p:txBody>
      </p:sp>
      <p:pic>
        <p:nvPicPr>
          <p:cNvPr id="25" name="Grafik 24">
            <a:extLst>
              <a:ext uri="{FF2B5EF4-FFF2-40B4-BE49-F238E27FC236}">
                <a16:creationId xmlns:a16="http://schemas.microsoft.com/office/drawing/2014/main" id="{1E4AD37C-C860-4D8B-8922-C4C5741F02D5}"/>
              </a:ext>
            </a:extLst>
          </p:cNvPr>
          <p:cNvPicPr/>
          <p:nvPr/>
        </p:nvPicPr>
        <p:blipFill rotWithShape="1">
          <a:blip r:embed="rId6">
            <a:extLst>
              <a:ext uri="{28A0092B-C50C-407E-A947-70E740481C1C}">
                <a14:useLocalDpi xmlns:a14="http://schemas.microsoft.com/office/drawing/2010/main" val="0"/>
              </a:ext>
            </a:extLst>
          </a:blip>
          <a:srcRect l="45299" t="4148" r="15375" b="-1"/>
          <a:stretch/>
        </p:blipFill>
        <p:spPr bwMode="auto">
          <a:xfrm>
            <a:off x="6383708" y="2974069"/>
            <a:ext cx="2197916" cy="2083973"/>
          </a:xfrm>
          <a:prstGeom prst="rect">
            <a:avLst/>
          </a:prstGeom>
          <a:noFill/>
          <a:ln>
            <a:noFill/>
          </a:ln>
          <a:extLst>
            <a:ext uri="{53640926-AAD7-44D8-BBD7-CCE9431645EC}">
              <a14:shadowObscured xmlns:a14="http://schemas.microsoft.com/office/drawing/2010/main"/>
            </a:ext>
          </a:extLst>
        </p:spPr>
      </p:pic>
      <p:pic>
        <p:nvPicPr>
          <p:cNvPr id="28" name="Grafik 27">
            <a:extLst>
              <a:ext uri="{FF2B5EF4-FFF2-40B4-BE49-F238E27FC236}">
                <a16:creationId xmlns:a16="http://schemas.microsoft.com/office/drawing/2014/main" id="{94BDDB7E-86B3-47C4-B166-D2963A4E694D}"/>
              </a:ext>
            </a:extLst>
          </p:cNvPr>
          <p:cNvPicPr/>
          <p:nvPr/>
        </p:nvPicPr>
        <p:blipFill rotWithShape="1">
          <a:blip r:embed="rId6">
            <a:extLst>
              <a:ext uri="{28A0092B-C50C-407E-A947-70E740481C1C}">
                <a14:useLocalDpi xmlns:a14="http://schemas.microsoft.com/office/drawing/2010/main" val="0"/>
              </a:ext>
            </a:extLst>
          </a:blip>
          <a:srcRect t="4148" r="55819" b="-1"/>
          <a:stretch/>
        </p:blipFill>
        <p:spPr bwMode="auto">
          <a:xfrm>
            <a:off x="6443530" y="817590"/>
            <a:ext cx="2372505" cy="2024865"/>
          </a:xfrm>
          <a:prstGeom prst="rect">
            <a:avLst/>
          </a:prstGeom>
          <a:noFill/>
          <a:ln>
            <a:noFill/>
          </a:ln>
          <a:extLst>
            <a:ext uri="{53640926-AAD7-44D8-BBD7-CCE9431645EC}">
              <a14:shadowObscured xmlns:a14="http://schemas.microsoft.com/office/drawing/2010/main"/>
            </a:ext>
          </a:extLst>
        </p:spPr>
      </p:pic>
      <p:pic>
        <p:nvPicPr>
          <p:cNvPr id="31" name="Audio 30">
            <a:hlinkClick r:id="" action="ppaction://media"/>
            <a:extLst>
              <a:ext uri="{FF2B5EF4-FFF2-40B4-BE49-F238E27FC236}">
                <a16:creationId xmlns:a16="http://schemas.microsoft.com/office/drawing/2014/main" id="{42A65886-BA2B-4F14-A329-1AE2A4943F4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2356060509"/>
      </p:ext>
    </p:extLst>
  </p:cSld>
  <p:clrMapOvr>
    <a:masterClrMapping/>
  </p:clrMapOvr>
  <mc:AlternateContent xmlns:mc="http://schemas.openxmlformats.org/markup-compatibility/2006" xmlns:p14="http://schemas.microsoft.com/office/powerpoint/2010/main">
    <mc:Choice Requires="p14">
      <p:transition spd="slow" p14:dur="2000" advTm="97524"/>
    </mc:Choice>
    <mc:Fallback xmlns="">
      <p:transition spd="slow" advTm="97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extLst>
    <p:ext uri="{3A86A75C-4F4B-4683-9AE1-C65F6400EC91}">
      <p14:laserTraceLst xmlns:p14="http://schemas.microsoft.com/office/powerpoint/2010/main">
        <p14:tracePtLst>
          <p14:tracePt t="14343" x="6834188" y="1028700"/>
          <p14:tracePt t="14422" x="6834188" y="1038225"/>
          <p14:tracePt t="14437" x="6834188" y="1062038"/>
          <p14:tracePt t="14454" x="6829425" y="1071563"/>
          <p14:tracePt t="14485" x="6805613" y="1109663"/>
          <p14:tracePt t="14518" x="6757988" y="1166813"/>
          <p14:tracePt t="14549" x="6677025" y="1281113"/>
          <p14:tracePt t="14553" x="6667500" y="1304925"/>
          <p14:tracePt t="14583" x="6643688" y="1362075"/>
          <p14:tracePt t="14613" x="6615113" y="1466850"/>
          <p14:tracePt t="14645" x="6600825" y="1571625"/>
          <p14:tracePt t="14677" x="6596063" y="1681163"/>
          <p14:tracePt t="14680" x="6596063" y="1752600"/>
          <p14:tracePt t="14708" x="6596063" y="1776413"/>
          <p14:tracePt t="14740" x="6596063" y="1957388"/>
          <p14:tracePt t="14771" x="6605588" y="2081213"/>
          <p14:tracePt t="14803" x="6629400" y="2200275"/>
          <p14:tracePt t="14835" x="6653213" y="2266950"/>
          <p14:tracePt t="14867" x="6686550" y="2338388"/>
          <p14:tracePt t="14899" x="6710363" y="2400300"/>
          <p14:tracePt t="14931" x="6743700" y="2452688"/>
          <p14:tracePt t="14963" x="6772275" y="2481263"/>
          <p14:tracePt t="14994" x="6810375" y="2505075"/>
          <p14:tracePt t="15026" x="6843713" y="2519363"/>
          <p14:tracePt t="15057" x="6877050" y="2528888"/>
          <p14:tracePt t="15089" x="6981825" y="2543175"/>
          <p14:tracePt t="15121" x="7043738" y="2543175"/>
          <p14:tracePt t="15153" x="7081838" y="2533650"/>
          <p14:tracePt t="15184" x="7100888" y="2514600"/>
          <p14:tracePt t="15216" x="7162800" y="2471738"/>
          <p14:tracePt t="15248" x="7219950" y="2395538"/>
          <p14:tracePt t="15280" x="7262813" y="2324100"/>
          <p14:tracePt t="15312" x="7277100" y="2276475"/>
          <p14:tracePt t="15344" x="7310438" y="2171700"/>
          <p14:tracePt t="15376" x="7319963" y="2124075"/>
          <p14:tracePt t="15407" x="7329488" y="2047875"/>
          <p14:tracePt t="15412" x="7329488" y="2028825"/>
          <p14:tracePt t="15439" x="7324725" y="1928813"/>
          <p14:tracePt t="15471" x="7315200" y="1862138"/>
          <p14:tracePt t="15503" x="7296150" y="1785938"/>
          <p14:tracePt t="15509" x="7281863" y="1743075"/>
          <p14:tracePt t="15535" x="7277100" y="1719263"/>
          <p14:tracePt t="15567" x="7272338" y="1662113"/>
          <p14:tracePt t="15598" x="7267575" y="1628775"/>
          <p14:tracePt t="15630" x="7262813" y="1609725"/>
          <p14:tracePt t="15662" x="7253288" y="1576388"/>
          <p14:tracePt t="15693" x="7239000" y="1533525"/>
          <p14:tracePt t="15725" x="7224713" y="1500188"/>
          <p14:tracePt t="15757" x="7219950" y="1481138"/>
          <p14:tracePt t="15789" x="7215188" y="1476375"/>
          <p14:tracePt t="15820" x="0" y="0"/>
        </p14:tracePtLst>
        <p14:tracePtLst>
          <p14:tracePt t="16326" x="7543800" y="957263"/>
          <p14:tracePt t="16411" x="7529513" y="976313"/>
          <p14:tracePt t="16440" x="7500938" y="1023938"/>
          <p14:tracePt t="16449" x="7486650" y="1062038"/>
          <p14:tracePt t="16468" x="7467600" y="1114425"/>
          <p14:tracePt t="16493" x="7458075" y="1166813"/>
          <p14:tracePt t="16519" x="7458075" y="1195388"/>
          <p14:tracePt t="16550" x="7448550" y="1314450"/>
          <p14:tracePt t="16582" x="7453313" y="1409700"/>
          <p14:tracePt t="16613" x="7467600" y="1509713"/>
          <p14:tracePt t="16646" x="7477125" y="1543050"/>
          <p14:tracePt t="16678" x="7505700" y="1671638"/>
          <p14:tracePt t="16684" x="7515225" y="1695450"/>
          <p14:tracePt t="16709" x="7529513" y="1738313"/>
          <p14:tracePt t="16740" x="7558088" y="1809750"/>
          <p14:tracePt t="16772" x="7572375" y="1847850"/>
          <p14:tracePt t="16803" x="7586663" y="1871663"/>
          <p14:tracePt t="16835" x="7591425" y="1890713"/>
          <p14:tracePt t="16867" x="7605713" y="1928813"/>
          <p14:tracePt t="16899" x="7624763" y="1966913"/>
          <p14:tracePt t="16931" x="7639050" y="1985963"/>
          <p14:tracePt t="16935" x="7648575" y="2000250"/>
          <p14:tracePt t="16963" x="7653338" y="2005013"/>
          <p14:tracePt t="16995" x="7658100" y="2009775"/>
          <p14:tracePt t="17026" x="7672388" y="2014538"/>
          <p14:tracePt t="17057" x="7705725" y="2024063"/>
          <p14:tracePt t="17089" x="7734300" y="2028825"/>
          <p14:tracePt t="17121" x="7767638" y="2033588"/>
          <p14:tracePt t="17154" x="7791450" y="2033588"/>
          <p14:tracePt t="17186" x="7834313" y="1995488"/>
          <p14:tracePt t="17195" x="7843838" y="1985963"/>
          <p14:tracePt t="17218" x="7877175" y="1928813"/>
          <p14:tracePt t="17250" x="7900988" y="1871663"/>
          <p14:tracePt t="17281" x="7915275" y="1809750"/>
          <p14:tracePt t="17313" x="7924800" y="1762125"/>
          <p14:tracePt t="17346" x="7929563" y="1695450"/>
          <p14:tracePt t="17378" x="7929563" y="1600200"/>
          <p14:tracePt t="17383" x="7929563" y="1528763"/>
          <p14:tracePt t="17410" x="7929563" y="1462088"/>
          <p14:tracePt t="17441" x="7915275" y="1381125"/>
          <p14:tracePt t="17473" x="7900988" y="1276350"/>
          <p14:tracePt t="17505" x="7900988" y="1219200"/>
          <p14:tracePt t="17537" x="7900988" y="1200150"/>
          <p14:tracePt t="17569" x="7896225" y="1185863"/>
          <p14:tracePt t="17600" x="7891463" y="1166813"/>
          <p14:tracePt t="17632" x="7886700" y="1143000"/>
          <p14:tracePt t="17664" x="7867650" y="1090613"/>
          <p14:tracePt t="17696" x="7867650" y="1066800"/>
          <p14:tracePt t="17728" x="7862888" y="1052513"/>
          <p14:tracePt t="17760" x="7858125" y="1038225"/>
          <p14:tracePt t="17791" x="7853363" y="1023938"/>
          <p14:tracePt t="17823" x="7839075" y="1004888"/>
          <p14:tracePt t="17855" x="7839075" y="1000125"/>
          <p14:tracePt t="17887" x="7829550" y="981075"/>
          <p14:tracePt t="17919" x="7815263" y="962025"/>
          <p14:tracePt t="17951" x="7810500" y="957263"/>
          <p14:tracePt t="17983" x="7805738" y="947738"/>
          <p14:tracePt t="18015" x="7800975" y="942975"/>
          <p14:tracePt t="18047" x="7786688" y="933450"/>
          <p14:tracePt t="18078" x="7781925" y="928688"/>
          <p14:tracePt t="18231" x="0" y="0"/>
        </p14:tracePtLst>
        <p14:tracePtLst>
          <p14:tracePt t="61929" x="6810375" y="2486025"/>
          <p14:tracePt t="62038" x="6810375" y="2481263"/>
          <p14:tracePt t="62055" x="6805613" y="2481263"/>
          <p14:tracePt t="62072" x="6777038" y="2476500"/>
          <p14:tracePt t="62104" x="6715125" y="2457450"/>
          <p14:tracePt t="62136" x="6653213" y="2452688"/>
          <p14:tracePt t="62168" x="6634163" y="2452688"/>
          <p14:tracePt t="62199" x="6610350" y="2481263"/>
          <p14:tracePt t="62232" x="6567488" y="2514600"/>
          <p14:tracePt t="62263" x="6505575" y="2543175"/>
          <p14:tracePt t="62295" x="6467475" y="2562225"/>
          <p14:tracePt t="62326" x="6424613" y="2590800"/>
          <p14:tracePt t="62358" x="6372225" y="2614613"/>
          <p14:tracePt t="62390" x="6310313" y="2647950"/>
          <p14:tracePt t="62422" x="6272213" y="2700338"/>
          <p14:tracePt t="62454" x="6243638" y="2747963"/>
          <p14:tracePt t="62486" x="6219825" y="2786063"/>
          <p14:tracePt t="62518" x="6210300" y="2814638"/>
          <p14:tracePt t="62549" x="6191250" y="2881313"/>
          <p14:tracePt t="62582" x="6162675" y="2995613"/>
          <p14:tracePt t="62614" x="6157913" y="3067050"/>
          <p14:tracePt t="62646" x="6157913" y="3114675"/>
          <p14:tracePt t="62678" x="6162675" y="3167063"/>
          <p14:tracePt t="62710" x="6172200" y="3195638"/>
          <p14:tracePt t="62741" x="6186488" y="3262313"/>
          <p14:tracePt t="62745" x="6196013" y="3295650"/>
          <p14:tracePt t="62774" x="6215063" y="3348038"/>
          <p14:tracePt t="62805" x="6253163" y="3424238"/>
          <p14:tracePt t="62837" x="6267450" y="3462338"/>
          <p14:tracePt t="62869" x="6329363" y="3567113"/>
          <p14:tracePt t="62900" x="6357938" y="3595688"/>
          <p14:tracePt t="62931" x="6381750" y="3624263"/>
          <p14:tracePt t="62963" x="6419850" y="3667125"/>
          <p14:tracePt t="62965" x="6453188" y="3709988"/>
          <p14:tracePt t="62994" x="6462713" y="3714750"/>
          <p14:tracePt t="63026" x="6519863" y="3757613"/>
          <p14:tracePt t="63058" x="6577013" y="3786188"/>
          <p14:tracePt t="63089" x="6734175" y="3876675"/>
          <p14:tracePt t="63121" x="6805613" y="3905250"/>
          <p14:tracePt t="63153" x="6877050" y="3938588"/>
          <p14:tracePt t="63186" x="6924675" y="3952875"/>
          <p14:tracePt t="63218" x="7015163" y="3981450"/>
          <p14:tracePt t="63220" x="7034213" y="3986213"/>
          <p14:tracePt t="63250" x="7100888" y="3990975"/>
          <p14:tracePt t="63282" x="7162800" y="4010025"/>
          <p14:tracePt t="63284" x="7172325" y="4010025"/>
          <p14:tracePt t="63314" x="7205663" y="4019550"/>
          <p14:tracePt t="63345" x="7229475" y="4024313"/>
          <p14:tracePt t="63377" x="7272338" y="4024313"/>
          <p14:tracePt t="63384" x="7305675" y="4024313"/>
          <p14:tracePt t="63409" x="7343775" y="4029075"/>
          <p14:tracePt t="63441" x="7429500" y="4033838"/>
          <p14:tracePt t="63473" x="7515225" y="4038600"/>
          <p14:tracePt t="63505" x="7596188" y="4038600"/>
          <p14:tracePt t="63511" x="7610475" y="4038600"/>
          <p14:tracePt t="63536" x="7620000" y="4033838"/>
          <p14:tracePt t="63568" x="7639050" y="4014788"/>
          <p14:tracePt t="63599" x="7648575" y="4005263"/>
          <p14:tracePt t="63630" x="7681913" y="3986213"/>
          <p14:tracePt t="63632" x="7691438" y="3981450"/>
          <p14:tracePt t="63663" x="7705725" y="3971925"/>
          <p14:tracePt t="63695" x="7739063" y="3943350"/>
          <p14:tracePt t="63727" x="7767638" y="3929063"/>
          <p14:tracePt t="63758" x="7824788" y="3900488"/>
          <p14:tracePt t="63790" x="7867650" y="3881438"/>
          <p14:tracePt t="63821" x="7943850" y="3824288"/>
          <p14:tracePt t="63853" x="7991475" y="3790950"/>
          <p14:tracePt t="63885" x="7996238" y="3786188"/>
          <p14:tracePt t="63888" x="8005763" y="3771900"/>
          <p14:tracePt t="63917" x="8010525" y="3752850"/>
          <p14:tracePt t="63980" x="8039100" y="3638550"/>
          <p14:tracePt t="64012" x="8039100" y="3609975"/>
          <p14:tracePt t="64044" x="8048625" y="3552825"/>
          <p14:tracePt t="64076" x="8058150" y="3505200"/>
          <p14:tracePt t="64108" x="8058150" y="3448050"/>
          <p14:tracePt t="64140" x="8058150" y="3371850"/>
          <p14:tracePt t="64172" x="8058150" y="3333750"/>
          <p14:tracePt t="64204" x="8058150" y="3243263"/>
          <p14:tracePt t="64236" x="8058150" y="3190875"/>
          <p14:tracePt t="64267" x="8048625" y="3143250"/>
          <p14:tracePt t="64299" x="8039100" y="3090863"/>
          <p14:tracePt t="64331" x="8034338" y="3048000"/>
          <p14:tracePt t="64363" x="8020050" y="3014663"/>
          <p14:tracePt t="64395" x="7981950" y="2947988"/>
          <p14:tracePt t="64426" x="7958138" y="2919413"/>
          <p14:tracePt t="64458" x="7915275" y="2876550"/>
          <p14:tracePt t="64463" x="7915275" y="2867025"/>
          <p14:tracePt t="64490" x="7905750" y="2857500"/>
          <p14:tracePt t="64521" x="7820025" y="2781300"/>
          <p14:tracePt t="64553" x="7758113" y="2733675"/>
          <p14:tracePt t="64585" x="7653338" y="2681288"/>
          <p14:tracePt t="64617" x="7605713" y="2657475"/>
          <p14:tracePt t="64648" x="7567613" y="2647950"/>
          <p14:tracePt t="64680" x="7491413" y="2619375"/>
          <p14:tracePt t="64712" x="7424738" y="2600325"/>
          <p14:tracePt t="64744" x="7367588" y="2586038"/>
          <p14:tracePt t="64776" x="7315200" y="2581275"/>
          <p14:tracePt t="64807" x="7262813" y="2571750"/>
          <p14:tracePt t="64839" x="7253288" y="2566988"/>
          <p14:tracePt t="64871" x="7229475" y="2557463"/>
          <p14:tracePt t="64902" x="7210425" y="2557463"/>
          <p14:tracePt t="64934" x="7200900" y="2557463"/>
          <p14:tracePt t="64966" x="7158038" y="2557463"/>
          <p14:tracePt t="64997" x="7138988" y="2557463"/>
          <p14:tracePt t="65029" x="7115175" y="2566988"/>
          <p14:tracePt t="65060" x="7096125" y="2576513"/>
          <p14:tracePt t="65092" x="7072313" y="2586038"/>
          <p14:tracePt t="65123" x="7024688" y="2586038"/>
          <p14:tracePt t="65154" x="7010400" y="2590800"/>
          <p14:tracePt t="65187" x="6986588" y="2595563"/>
          <p14:tracePt t="65218" x="6948488" y="2605088"/>
          <p14:tracePt t="65251" x="6929438" y="2605088"/>
          <p14:tracePt t="65283" x="6910388" y="2605088"/>
          <p14:tracePt t="65314" x="6896100" y="2609850"/>
          <p14:tracePt t="65345" x="6886575" y="2609850"/>
          <p14:tracePt t="65347" x="0" y="0"/>
        </p14:tracePtLst>
        <p14:tracePtLst>
          <p14:tracePt t="78007" x="7177088" y="3014663"/>
          <p14:tracePt t="78055" x="7177088" y="3019425"/>
          <p14:tracePt t="78086" x="7177088" y="3024188"/>
          <p14:tracePt t="78119" x="7177088" y="3028950"/>
          <p14:tracePt t="78138" x="7172325" y="3038475"/>
          <p14:tracePt t="78197" x="7167563" y="3038475"/>
          <p14:tracePt t="78215" x="7167563" y="3043238"/>
          <p14:tracePt t="78256" x="7162800" y="3048000"/>
          <p14:tracePt t="78283" x="7148513" y="3052763"/>
          <p14:tracePt t="78295" x="7143750" y="3052763"/>
          <p14:tracePt t="78324" x="7134225" y="3062288"/>
          <p14:tracePt t="78356" x="7100888" y="3086100"/>
          <p14:tracePt t="78360" x="7072313" y="3100388"/>
          <p14:tracePt t="78390" x="7062788" y="3109913"/>
          <p14:tracePt t="78420" x="7053263" y="3124200"/>
          <p14:tracePt t="78452" x="7038975" y="3152775"/>
          <p14:tracePt t="78484" x="7015163" y="3186113"/>
          <p14:tracePt t="78516" x="7005638" y="3209925"/>
          <p14:tracePt t="78548" x="6996113" y="3224213"/>
          <p14:tracePt t="78551" x="6996113" y="3233738"/>
          <p14:tracePt t="78580" x="6991350" y="3238500"/>
          <p14:tracePt t="78612" x="6991350" y="3243263"/>
          <p14:tracePt t="78693" x="6986588" y="3248025"/>
          <p14:tracePt t="78715" x="6977063" y="3271838"/>
          <p14:tracePt t="78725" x="6953250" y="3319463"/>
          <p14:tracePt t="78742" x="6943725" y="3352800"/>
          <p14:tracePt t="78770" x="6938963" y="3362325"/>
          <p14:tracePt t="78803" x="6934200" y="3381375"/>
          <p14:tracePt t="78841" x="6934200" y="3386138"/>
          <p14:tracePt t="78866" x="6934200" y="3390900"/>
          <p14:tracePt t="78898" x="6929438" y="3452813"/>
          <p14:tracePt t="78929" x="6929438" y="3486150"/>
          <p14:tracePt t="78961" x="6929438" y="3519488"/>
          <p14:tracePt t="78993" x="6929438" y="3643313"/>
          <p14:tracePt t="78998" x="6934200" y="3700463"/>
          <p14:tracePt t="79001" x="6938963" y="3729038"/>
          <p14:tracePt t="79056" x="6958013" y="3829050"/>
          <p14:tracePt t="79087" x="6962775" y="3843338"/>
          <p14:tracePt t="79120" x="6967538" y="3862388"/>
          <p14:tracePt t="79152" x="6972300" y="3881438"/>
          <p14:tracePt t="79184" x="6977063" y="3890963"/>
          <p14:tracePt t="79216" x="6986588" y="3919538"/>
          <p14:tracePt t="79248" x="7005638" y="3938588"/>
          <p14:tracePt t="79280" x="7029450" y="3967163"/>
          <p14:tracePt t="79312" x="7062788" y="4000500"/>
          <p14:tracePt t="79345" x="7072313" y="4010025"/>
          <p14:tracePt t="79376" x="7081838" y="4014788"/>
          <p14:tracePt t="79381" x="7100888" y="4014788"/>
          <p14:tracePt t="79407" x="7115175" y="4019550"/>
          <p14:tracePt t="79439" x="7138988" y="4024313"/>
          <p14:tracePt t="79471" x="7167563" y="4029075"/>
          <p14:tracePt t="79477" x="7191375" y="4029075"/>
          <p14:tracePt t="79503" x="7200900" y="4029075"/>
          <p14:tracePt t="79535" x="7258050" y="4033838"/>
          <p14:tracePt t="79567" x="7272338" y="4033838"/>
          <p14:tracePt t="79599" x="7281863" y="4033838"/>
          <p14:tracePt t="79631" x="7300913" y="4033838"/>
          <p14:tracePt t="79662" x="7319963" y="4024313"/>
          <p14:tracePt t="79694" x="7348538" y="4005263"/>
          <p14:tracePt t="79726" x="7372350" y="3990975"/>
          <p14:tracePt t="79758" x="7405688" y="3971925"/>
          <p14:tracePt t="79790" x="7415213" y="3962400"/>
          <p14:tracePt t="79822" x="7429500" y="3943350"/>
          <p14:tracePt t="79854" x="7434263" y="3938588"/>
          <p14:tracePt t="79886" x="7453313" y="3900488"/>
          <p14:tracePt t="79917" x="7462838" y="3857625"/>
          <p14:tracePt t="79948" x="7481888" y="3805238"/>
          <p14:tracePt t="79980" x="7491413" y="3729038"/>
          <p14:tracePt t="80012" x="7500938" y="3690938"/>
          <p14:tracePt t="80043" x="7500938" y="3633788"/>
          <p14:tracePt t="80075" x="7505700" y="3600450"/>
          <p14:tracePt t="80107" x="7505700" y="3543300"/>
          <p14:tracePt t="80139" x="7505700" y="3486150"/>
          <p14:tracePt t="80171" x="7500938" y="3452813"/>
          <p14:tracePt t="80203" x="7481888" y="3409950"/>
          <p14:tracePt t="80235" x="7448550" y="3371850"/>
          <p14:tracePt t="80266" x="7410450" y="3338513"/>
          <p14:tracePt t="80298" x="7362825" y="3295650"/>
          <p14:tracePt t="80300" x="7353300" y="3286125"/>
          <p14:tracePt t="80330" x="7329488" y="3281363"/>
          <p14:tracePt t="80362" x="7277100" y="3271838"/>
          <p14:tracePt t="80394" x="7224713" y="3281363"/>
          <p14:tracePt t="80426" x="7196138" y="3281363"/>
          <p14:tracePt t="80458" x="7148513" y="3295650"/>
          <p14:tracePt t="80490" x="7129463" y="3300413"/>
          <p14:tracePt t="80492" x="7110413" y="3309938"/>
          <p14:tracePt t="80521" x="7086600" y="3333750"/>
          <p14:tracePt t="80554" x="7072313" y="3348038"/>
          <p14:tracePt t="80584" x="7048500" y="3381375"/>
          <p14:tracePt t="80616" x="7043738" y="3400425"/>
          <p14:tracePt t="80648" x="7038975" y="3414713"/>
          <p14:tracePt t="80679" x="7034213" y="3429000"/>
          <p14:tracePt t="80710" x="7024688" y="3481388"/>
          <p14:tracePt t="80743" x="7024688" y="3495675"/>
          <p14:tracePt t="80745" x="7024688" y="3505200"/>
          <p14:tracePt t="80775" x="7024688" y="3519488"/>
          <p14:tracePt t="80807" x="7024688" y="3538538"/>
          <p14:tracePt t="80839" x="7024688" y="3548063"/>
          <p14:tracePt t="80871" x="7024688" y="3562350"/>
          <p14:tracePt t="80903" x="7024688" y="3590925"/>
          <p14:tracePt t="80934" x="7024688" y="3609975"/>
          <p14:tracePt t="80967" x="7029450" y="3638550"/>
          <p14:tracePt t="80998" x="7038975" y="3652838"/>
          <p14:tracePt t="81030" x="7043738" y="3676650"/>
          <p14:tracePt t="81032" x="7053263" y="3695700"/>
          <p14:tracePt t="81062" x="7062788" y="3719513"/>
          <p14:tracePt t="81094" x="7072313" y="3738563"/>
          <p14:tracePt t="81125" x="7077075" y="3743325"/>
          <p14:tracePt t="81157" x="7077075" y="3757613"/>
          <p14:tracePt t="81166" x="7081838" y="3762375"/>
          <p14:tracePt t="81189" x="7086600" y="3762375"/>
          <p14:tracePt t="81221" x="7105650" y="3776663"/>
          <p14:tracePt t="81253" x="7115175" y="3786188"/>
          <p14:tracePt t="81258" x="7124700" y="3790950"/>
          <p14:tracePt t="81285" x="7134225" y="3800475"/>
          <p14:tracePt t="81317" x="7143750" y="3800475"/>
          <p14:tracePt t="81350" x="7148513" y="3810000"/>
          <p14:tracePt t="81381" x="7186613" y="3829050"/>
          <p14:tracePt t="81386" x="7196138" y="3833813"/>
          <p14:tracePt t="81413" x="7210425" y="3838575"/>
          <p14:tracePt t="81446" x="7229475" y="3838575"/>
          <p14:tracePt t="81477" x="7258050" y="3857625"/>
          <p14:tracePt t="81541" x="7272338" y="3857625"/>
          <p14:tracePt t="81572" x="7277100" y="3857625"/>
          <p14:tracePt t="81604" x="7291388" y="3857625"/>
          <p14:tracePt t="81636" x="7305675" y="3862388"/>
          <p14:tracePt t="81642" x="7329488" y="3867150"/>
          <p14:tracePt t="81668" x="7353300" y="3867150"/>
          <p14:tracePt t="81700" x="7381875" y="3867150"/>
          <p14:tracePt t="81731" x="7400925" y="3867150"/>
          <p14:tracePt t="81764" x="7434263" y="3838575"/>
          <p14:tracePt t="81796" x="7462838" y="3790950"/>
          <p14:tracePt t="81806" x="7467600" y="3781425"/>
          <p14:tracePt t="81827" x="7486650" y="3748088"/>
          <p14:tracePt t="81858" x="7510463" y="3714750"/>
          <p14:tracePt t="81890" x="7529513" y="3676650"/>
          <p14:tracePt t="81922" x="7543800" y="3614738"/>
          <p14:tracePt t="81954" x="7548563" y="3567113"/>
          <p14:tracePt t="81985" x="7553325" y="3533775"/>
          <p14:tracePt t="82017" x="7548563" y="3462338"/>
          <p14:tracePt t="82049" x="7539038" y="3424238"/>
          <p14:tracePt t="82080" x="7524750" y="3395663"/>
          <p14:tracePt t="82112" x="7510463" y="3367088"/>
          <p14:tracePt t="82144" x="7505700" y="3352800"/>
          <p14:tracePt t="82175" x="7486650" y="3328988"/>
          <p14:tracePt t="82206" x="7481888" y="3319463"/>
          <p14:tracePt t="82238" x="7467600" y="3295650"/>
          <p14:tracePt t="82270" x="7462838" y="3286125"/>
          <p14:tracePt t="82273" x="0" y="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166AF291-8F82-44B7-A64A-93E356ECAF79}"/>
              </a:ext>
            </a:extLst>
          </p:cNvPr>
          <p:cNvSpPr>
            <a:spLocks noGrp="1"/>
          </p:cNvSpPr>
          <p:nvPr>
            <p:ph type="body" sz="quarter" idx="13"/>
          </p:nvPr>
        </p:nvSpPr>
        <p:spPr/>
        <p:txBody>
          <a:bodyPr/>
          <a:lstStyle/>
          <a:p>
            <a:r>
              <a:rPr lang="de-AT" dirty="0" err="1"/>
              <a:t>comparision</a:t>
            </a:r>
            <a:r>
              <a:rPr lang="de-AT" dirty="0"/>
              <a:t> </a:t>
            </a:r>
            <a:r>
              <a:rPr lang="de-AT" dirty="0" err="1"/>
              <a:t>of</a:t>
            </a:r>
            <a:r>
              <a:rPr lang="de-AT" dirty="0"/>
              <a:t> different large </a:t>
            </a:r>
            <a:r>
              <a:rPr lang="de-AT" dirty="0" err="1"/>
              <a:t>bore</a:t>
            </a:r>
            <a:r>
              <a:rPr lang="de-AT" dirty="0"/>
              <a:t> </a:t>
            </a:r>
            <a:r>
              <a:rPr lang="de-AT" dirty="0" err="1"/>
              <a:t>engines</a:t>
            </a:r>
            <a:endParaRPr lang="de-AT" dirty="0"/>
          </a:p>
        </p:txBody>
      </p:sp>
      <p:sp>
        <p:nvSpPr>
          <p:cNvPr id="3" name="Inhaltsplatzhalter 2">
            <a:extLst>
              <a:ext uri="{FF2B5EF4-FFF2-40B4-BE49-F238E27FC236}">
                <a16:creationId xmlns:a16="http://schemas.microsoft.com/office/drawing/2014/main" id="{E3381A05-7A9C-4867-8165-8A07A168E676}"/>
              </a:ext>
            </a:extLst>
          </p:cNvPr>
          <p:cNvSpPr>
            <a:spLocks noGrp="1"/>
          </p:cNvSpPr>
          <p:nvPr>
            <p:ph sz="quarter" idx="10"/>
          </p:nvPr>
        </p:nvSpPr>
        <p:spPr>
          <a:xfrm>
            <a:off x="306000" y="3486684"/>
            <a:ext cx="8568000" cy="1060116"/>
          </a:xfrm>
        </p:spPr>
        <p:txBody>
          <a:bodyPr/>
          <a:lstStyle/>
          <a:p>
            <a:r>
              <a:rPr lang="en-US" sz="1600" dirty="0"/>
              <a:t>Ignition timing for hydrogen operation is significantly later than for the natural gas operation</a:t>
            </a:r>
          </a:p>
          <a:p>
            <a:pPr marL="0" indent="0">
              <a:buNone/>
            </a:pPr>
            <a:r>
              <a:rPr lang="en-US" sz="1600" dirty="0">
                <a:sym typeface="Wingdings" panose="05000000000000000000" pitchFamily="2" charset="2"/>
              </a:rPr>
              <a:t>	 </a:t>
            </a:r>
            <a:r>
              <a:rPr lang="en-US" sz="1600" dirty="0"/>
              <a:t>The spread of MFB5% and ID is larger for the hydrogen operation </a:t>
            </a:r>
            <a:endParaRPr lang="de-AT" sz="1600" dirty="0"/>
          </a:p>
        </p:txBody>
      </p:sp>
      <p:sp>
        <p:nvSpPr>
          <p:cNvPr id="2" name="Titel 1"/>
          <p:cNvSpPr>
            <a:spLocks noGrp="1"/>
          </p:cNvSpPr>
          <p:nvPr>
            <p:ph type="title"/>
          </p:nvPr>
        </p:nvSpPr>
        <p:spPr/>
        <p:txBody>
          <a:bodyPr/>
          <a:lstStyle/>
          <a:p>
            <a:r>
              <a:rPr lang="en-US" dirty="0">
                <a:solidFill>
                  <a:srgbClr val="275C88"/>
                </a:solidFill>
              </a:rPr>
              <a:t>Experimental results		</a:t>
            </a:r>
          </a:p>
        </p:txBody>
      </p:sp>
      <p:pic>
        <p:nvPicPr>
          <p:cNvPr id="5" name="Grafik 4">
            <a:extLst>
              <a:ext uri="{FF2B5EF4-FFF2-40B4-BE49-F238E27FC236}">
                <a16:creationId xmlns:a16="http://schemas.microsoft.com/office/drawing/2014/main" id="{AD1927C3-5DDB-4FB5-85B1-5180631FFE6F}"/>
              </a:ext>
            </a:extLst>
          </p:cNvPr>
          <p:cNvPicPr/>
          <p:nvPr/>
        </p:nvPicPr>
        <p:blipFill rotWithShape="1">
          <a:blip r:embed="rId5">
            <a:extLst>
              <a:ext uri="{28A0092B-C50C-407E-A947-70E740481C1C}">
                <a14:useLocalDpi xmlns:a14="http://schemas.microsoft.com/office/drawing/2010/main" val="0"/>
              </a:ext>
            </a:extLst>
          </a:blip>
          <a:srcRect t="5963"/>
          <a:stretch/>
        </p:blipFill>
        <p:spPr bwMode="auto">
          <a:xfrm>
            <a:off x="1650453" y="960501"/>
            <a:ext cx="5759450" cy="2439670"/>
          </a:xfrm>
          <a:prstGeom prst="rect">
            <a:avLst/>
          </a:prstGeom>
          <a:noFill/>
          <a:ln>
            <a:noFill/>
          </a:ln>
          <a:extLst>
            <a:ext uri="{53640926-AAD7-44D8-BBD7-CCE9431645EC}">
              <a14:shadowObscured xmlns:a14="http://schemas.microsoft.com/office/drawing/2010/main"/>
            </a:ext>
          </a:extLst>
        </p:spPr>
      </p:pic>
      <p:sp>
        <p:nvSpPr>
          <p:cNvPr id="8" name="Textfeld 7">
            <a:extLst>
              <a:ext uri="{FF2B5EF4-FFF2-40B4-BE49-F238E27FC236}">
                <a16:creationId xmlns:a16="http://schemas.microsoft.com/office/drawing/2014/main" id="{4693097A-20F8-4084-BB6C-99E563492D18}"/>
              </a:ext>
            </a:extLst>
          </p:cNvPr>
          <p:cNvSpPr txBox="1"/>
          <p:nvPr/>
        </p:nvSpPr>
        <p:spPr bwMode="auto">
          <a:xfrm>
            <a:off x="1966208" y="2471389"/>
            <a:ext cx="1902765" cy="577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rtlCol="0" anchor="t" anchorCtr="0" compatLnSpc="1">
            <a:prstTxWarp prst="textNoShape">
              <a:avLst/>
            </a:prstTxWarp>
            <a:spAutoFit/>
          </a:bodyPr>
          <a:lstStyle/>
          <a:p>
            <a:pPr marL="0" indent="0">
              <a:spcBef>
                <a:spcPts val="900"/>
              </a:spcBef>
              <a:buClr>
                <a:srgbClr val="FFFFCC"/>
              </a:buClr>
            </a:pPr>
            <a:r>
              <a:rPr lang="de-AT" sz="1200" kern="0" dirty="0">
                <a:solidFill>
                  <a:srgbClr val="000000"/>
                </a:solidFill>
                <a:latin typeface="Verdana"/>
              </a:rPr>
              <a:t>Natural Gas</a:t>
            </a:r>
          </a:p>
          <a:p>
            <a:pPr marL="0" indent="0">
              <a:spcBef>
                <a:spcPts val="900"/>
              </a:spcBef>
              <a:buClr>
                <a:srgbClr val="FFFFCC"/>
              </a:buClr>
            </a:pPr>
            <a:r>
              <a:rPr lang="de-AT" sz="1200" kern="0" dirty="0">
                <a:solidFill>
                  <a:srgbClr val="000000"/>
                </a:solidFill>
                <a:latin typeface="Verdana"/>
              </a:rPr>
              <a:t>IT 24 CAD </a:t>
            </a:r>
            <a:r>
              <a:rPr lang="de-AT" sz="1200" kern="0" dirty="0" err="1">
                <a:solidFill>
                  <a:srgbClr val="000000"/>
                </a:solidFill>
                <a:latin typeface="Verdana"/>
              </a:rPr>
              <a:t>before</a:t>
            </a:r>
            <a:r>
              <a:rPr lang="de-AT" sz="1200" kern="0" dirty="0">
                <a:solidFill>
                  <a:srgbClr val="000000"/>
                </a:solidFill>
                <a:latin typeface="Verdana"/>
              </a:rPr>
              <a:t> TDC</a:t>
            </a:r>
          </a:p>
        </p:txBody>
      </p:sp>
      <p:sp>
        <p:nvSpPr>
          <p:cNvPr id="10" name="Textfeld 9">
            <a:extLst>
              <a:ext uri="{FF2B5EF4-FFF2-40B4-BE49-F238E27FC236}">
                <a16:creationId xmlns:a16="http://schemas.microsoft.com/office/drawing/2014/main" id="{C0E8A221-11EF-4A83-9458-55E084FC0F84}"/>
              </a:ext>
            </a:extLst>
          </p:cNvPr>
          <p:cNvSpPr txBox="1"/>
          <p:nvPr/>
        </p:nvSpPr>
        <p:spPr bwMode="auto">
          <a:xfrm>
            <a:off x="4880331" y="2471389"/>
            <a:ext cx="1804981" cy="577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rtlCol="0" anchor="t" anchorCtr="0" compatLnSpc="1">
            <a:prstTxWarp prst="textNoShape">
              <a:avLst/>
            </a:prstTxWarp>
            <a:spAutoFit/>
          </a:bodyPr>
          <a:lstStyle/>
          <a:p>
            <a:pPr marL="0" indent="0">
              <a:spcBef>
                <a:spcPts val="900"/>
              </a:spcBef>
              <a:buClr>
                <a:srgbClr val="FFFFCC"/>
              </a:buClr>
            </a:pPr>
            <a:r>
              <a:rPr lang="de-AT" sz="1200" kern="0" dirty="0">
                <a:solidFill>
                  <a:srgbClr val="000000"/>
                </a:solidFill>
                <a:latin typeface="Verdana"/>
              </a:rPr>
              <a:t>Hydrogen</a:t>
            </a:r>
          </a:p>
          <a:p>
            <a:pPr marL="0" indent="0">
              <a:spcBef>
                <a:spcPts val="900"/>
              </a:spcBef>
              <a:buClr>
                <a:srgbClr val="FFFFCC"/>
              </a:buClr>
            </a:pPr>
            <a:r>
              <a:rPr lang="de-AT" sz="1200" kern="0" dirty="0">
                <a:solidFill>
                  <a:srgbClr val="000000"/>
                </a:solidFill>
                <a:latin typeface="Verdana"/>
              </a:rPr>
              <a:t>IT 6 CAD </a:t>
            </a:r>
            <a:r>
              <a:rPr lang="de-AT" sz="1200" kern="0" dirty="0" err="1">
                <a:solidFill>
                  <a:srgbClr val="000000"/>
                </a:solidFill>
                <a:latin typeface="Verdana"/>
              </a:rPr>
              <a:t>before</a:t>
            </a:r>
            <a:r>
              <a:rPr lang="de-AT" sz="1200" kern="0" dirty="0">
                <a:solidFill>
                  <a:srgbClr val="000000"/>
                </a:solidFill>
                <a:latin typeface="Verdana"/>
              </a:rPr>
              <a:t> TDC</a:t>
            </a:r>
          </a:p>
        </p:txBody>
      </p:sp>
      <p:pic>
        <p:nvPicPr>
          <p:cNvPr id="12" name="Audio 11">
            <a:hlinkClick r:id="" action="ppaction://media"/>
            <a:extLst>
              <a:ext uri="{FF2B5EF4-FFF2-40B4-BE49-F238E27FC236}">
                <a16:creationId xmlns:a16="http://schemas.microsoft.com/office/drawing/2014/main" id="{B04687D4-A58D-4BC2-9F2E-E81340E710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4003503837"/>
      </p:ext>
    </p:extLst>
  </p:cSld>
  <p:clrMapOvr>
    <a:masterClrMapping/>
  </p:clrMapOvr>
  <mc:AlternateContent xmlns:mc="http://schemas.openxmlformats.org/markup-compatibility/2006" xmlns:p14="http://schemas.microsoft.com/office/powerpoint/2010/main">
    <mc:Choice Requires="p14">
      <p:transition spd="slow" p14:dur="2000" advTm="63521"/>
    </mc:Choice>
    <mc:Fallback xmlns="">
      <p:transition spd="slow" advTm="63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2CA7CD0-2800-489F-B1B6-FD04846C399F}"/>
              </a:ext>
            </a:extLst>
          </p:cNvPr>
          <p:cNvSpPr>
            <a:spLocks noGrp="1"/>
          </p:cNvSpPr>
          <p:nvPr>
            <p:ph type="body" sz="quarter" idx="13"/>
          </p:nvPr>
        </p:nvSpPr>
        <p:spPr/>
        <p:txBody>
          <a:bodyPr/>
          <a:lstStyle/>
          <a:p>
            <a:r>
              <a:rPr lang="de-AT" dirty="0"/>
              <a:t>High </a:t>
            </a:r>
            <a:r>
              <a:rPr lang="de-AT" dirty="0" err="1"/>
              <a:t>load</a:t>
            </a:r>
            <a:r>
              <a:rPr lang="de-AT" dirty="0"/>
              <a:t> </a:t>
            </a:r>
            <a:r>
              <a:rPr lang="de-AT" dirty="0" err="1"/>
              <a:t>operation</a:t>
            </a:r>
            <a:endParaRPr lang="de-AT" dirty="0"/>
          </a:p>
        </p:txBody>
      </p:sp>
      <p:sp>
        <p:nvSpPr>
          <p:cNvPr id="3" name="Inhaltsplatzhalter 2">
            <a:extLst>
              <a:ext uri="{FF2B5EF4-FFF2-40B4-BE49-F238E27FC236}">
                <a16:creationId xmlns:a16="http://schemas.microsoft.com/office/drawing/2014/main" id="{82CE12E4-A640-4F89-8BB5-2D63983DD8D8}"/>
              </a:ext>
            </a:extLst>
          </p:cNvPr>
          <p:cNvSpPr>
            <a:spLocks noGrp="1"/>
          </p:cNvSpPr>
          <p:nvPr>
            <p:ph sz="quarter" idx="10"/>
          </p:nvPr>
        </p:nvSpPr>
        <p:spPr>
          <a:xfrm>
            <a:off x="306000" y="1004400"/>
            <a:ext cx="5525457" cy="3542400"/>
          </a:xfrm>
        </p:spPr>
        <p:txBody>
          <a:bodyPr/>
          <a:lstStyle/>
          <a:p>
            <a:r>
              <a:rPr lang="de-AT" sz="1800" dirty="0"/>
              <a:t>0D </a:t>
            </a:r>
            <a:r>
              <a:rPr lang="de-AT" sz="1800" dirty="0" err="1"/>
              <a:t>combustion</a:t>
            </a:r>
            <a:r>
              <a:rPr lang="de-AT" sz="1800" dirty="0"/>
              <a:t> </a:t>
            </a:r>
            <a:r>
              <a:rPr lang="de-AT" sz="1800" dirty="0" err="1"/>
              <a:t>simulation</a:t>
            </a:r>
            <a:r>
              <a:rPr lang="de-AT" sz="1800" dirty="0"/>
              <a:t> </a:t>
            </a:r>
            <a:r>
              <a:rPr lang="de-AT" sz="1800" dirty="0" err="1"/>
              <a:t>is</a:t>
            </a:r>
            <a:r>
              <a:rPr lang="de-AT" sz="1800" dirty="0"/>
              <a:t> </a:t>
            </a:r>
            <a:r>
              <a:rPr lang="de-AT" sz="1800" dirty="0" err="1"/>
              <a:t>able</a:t>
            </a:r>
            <a:r>
              <a:rPr lang="de-AT" sz="1800" dirty="0"/>
              <a:t> </a:t>
            </a:r>
            <a:r>
              <a:rPr lang="de-AT" sz="1800" dirty="0" err="1"/>
              <a:t>to</a:t>
            </a:r>
            <a:r>
              <a:rPr lang="de-AT" sz="1800" dirty="0"/>
              <a:t> </a:t>
            </a:r>
            <a:r>
              <a:rPr lang="de-AT" sz="1800" dirty="0" err="1"/>
              <a:t>accurately</a:t>
            </a:r>
            <a:r>
              <a:rPr lang="de-AT" sz="1800" dirty="0"/>
              <a:t> </a:t>
            </a:r>
            <a:r>
              <a:rPr lang="de-AT" sz="1800" dirty="0" err="1"/>
              <a:t>predict</a:t>
            </a:r>
            <a:r>
              <a:rPr lang="de-AT" sz="1800" dirty="0"/>
              <a:t> HRR </a:t>
            </a:r>
          </a:p>
          <a:p>
            <a:r>
              <a:rPr lang="de-AT" sz="1800" dirty="0"/>
              <a:t>Deviation </a:t>
            </a:r>
            <a:r>
              <a:rPr lang="de-AT" sz="1800" dirty="0" err="1"/>
              <a:t>of</a:t>
            </a:r>
            <a:r>
              <a:rPr lang="de-AT" sz="1800" dirty="0"/>
              <a:t> 1D </a:t>
            </a:r>
            <a:r>
              <a:rPr lang="de-AT" sz="1800" dirty="0" err="1"/>
              <a:t>engine</a:t>
            </a:r>
            <a:r>
              <a:rPr lang="de-AT" sz="1800" dirty="0"/>
              <a:t> </a:t>
            </a:r>
            <a:r>
              <a:rPr lang="de-AT" sz="1800" dirty="0" err="1"/>
              <a:t>simulation</a:t>
            </a:r>
            <a:endParaRPr lang="de-AT" sz="1800" dirty="0"/>
          </a:p>
          <a:p>
            <a:pPr lvl="1"/>
            <a:r>
              <a:rPr lang="de-AT" sz="1600" dirty="0" err="1"/>
              <a:t>Differences</a:t>
            </a:r>
            <a:r>
              <a:rPr lang="de-AT" sz="1600" dirty="0"/>
              <a:t> in </a:t>
            </a:r>
            <a:r>
              <a:rPr lang="de-AT" sz="1600" dirty="0" err="1"/>
              <a:t>input</a:t>
            </a:r>
            <a:r>
              <a:rPr lang="de-AT" sz="1600" dirty="0"/>
              <a:t> </a:t>
            </a:r>
            <a:r>
              <a:rPr lang="de-AT" sz="1600" dirty="0" err="1"/>
              <a:t>parameters</a:t>
            </a:r>
            <a:endParaRPr lang="de-AT" sz="1600" dirty="0"/>
          </a:p>
          <a:p>
            <a:pPr lvl="1"/>
            <a:r>
              <a:rPr lang="de-AT" sz="1600" dirty="0" err="1"/>
              <a:t>Trapped</a:t>
            </a:r>
            <a:r>
              <a:rPr lang="de-AT" sz="1600" dirty="0"/>
              <a:t> </a:t>
            </a:r>
            <a:r>
              <a:rPr lang="de-AT" sz="1600" dirty="0" err="1"/>
              <a:t>mass</a:t>
            </a:r>
            <a:r>
              <a:rPr lang="de-AT" sz="1600" dirty="0"/>
              <a:t>, EAR and </a:t>
            </a:r>
            <a:r>
              <a:rPr lang="de-AT" sz="1600" dirty="0" err="1"/>
              <a:t>mixture</a:t>
            </a:r>
            <a:r>
              <a:rPr lang="de-AT" sz="1600" dirty="0"/>
              <a:t> </a:t>
            </a:r>
            <a:r>
              <a:rPr lang="de-AT" sz="1600" dirty="0" err="1"/>
              <a:t>Temperature</a:t>
            </a:r>
            <a:r>
              <a:rPr lang="de-AT" sz="1600" dirty="0"/>
              <a:t> </a:t>
            </a:r>
            <a:r>
              <a:rPr lang="de-AT" sz="1600" dirty="0" err="1"/>
              <a:t>are</a:t>
            </a:r>
            <a:r>
              <a:rPr lang="de-AT" sz="1600" dirty="0"/>
              <a:t> not </a:t>
            </a:r>
            <a:r>
              <a:rPr lang="de-AT" sz="1600" dirty="0" err="1"/>
              <a:t>imposed</a:t>
            </a:r>
            <a:endParaRPr lang="de-AT" sz="1600" dirty="0"/>
          </a:p>
          <a:p>
            <a:r>
              <a:rPr lang="de-AT" sz="1800" dirty="0"/>
              <a:t>Deviation </a:t>
            </a:r>
            <a:r>
              <a:rPr lang="de-AT" sz="1800" dirty="0" err="1"/>
              <a:t>of</a:t>
            </a:r>
            <a:r>
              <a:rPr lang="de-AT" sz="1800" dirty="0"/>
              <a:t> 1D Simulation </a:t>
            </a:r>
            <a:r>
              <a:rPr lang="de-AT" sz="1800" dirty="0" err="1"/>
              <a:t>compared</a:t>
            </a:r>
            <a:r>
              <a:rPr lang="de-AT" sz="1800" dirty="0"/>
              <a:t> </a:t>
            </a:r>
            <a:r>
              <a:rPr lang="de-AT" sz="1800" dirty="0" err="1"/>
              <a:t>to</a:t>
            </a:r>
            <a:r>
              <a:rPr lang="de-AT" sz="1800" dirty="0"/>
              <a:t> experimental </a:t>
            </a:r>
            <a:r>
              <a:rPr lang="de-AT" sz="1800" dirty="0" err="1"/>
              <a:t>results</a:t>
            </a:r>
            <a:endParaRPr lang="de-AT" sz="1800" dirty="0"/>
          </a:p>
          <a:p>
            <a:pPr lvl="1"/>
            <a:r>
              <a:rPr lang="de-AT" sz="1600" dirty="0" err="1"/>
              <a:t>Indicated</a:t>
            </a:r>
            <a:r>
              <a:rPr lang="de-AT" sz="1600" dirty="0"/>
              <a:t> </a:t>
            </a:r>
            <a:r>
              <a:rPr lang="de-AT" sz="1600" dirty="0" err="1"/>
              <a:t>efficiency</a:t>
            </a:r>
            <a:r>
              <a:rPr lang="de-AT" sz="1600" dirty="0"/>
              <a:t>: 0.3 </a:t>
            </a:r>
            <a:r>
              <a:rPr lang="de-AT" sz="1600" dirty="0" err="1"/>
              <a:t>percentage</a:t>
            </a:r>
            <a:r>
              <a:rPr lang="de-AT" sz="1600" dirty="0"/>
              <a:t> </a:t>
            </a:r>
            <a:r>
              <a:rPr lang="de-AT" sz="1600" dirty="0" err="1"/>
              <a:t>points</a:t>
            </a:r>
            <a:endParaRPr lang="de-AT" sz="1600" dirty="0"/>
          </a:p>
          <a:p>
            <a:pPr lvl="1"/>
            <a:r>
              <a:rPr lang="de-AT" sz="1600" dirty="0" err="1"/>
              <a:t>Exhaust</a:t>
            </a:r>
            <a:r>
              <a:rPr lang="de-AT" sz="1600" dirty="0"/>
              <a:t> gas </a:t>
            </a:r>
            <a:r>
              <a:rPr lang="de-AT" sz="1600" dirty="0" err="1"/>
              <a:t>temperature</a:t>
            </a:r>
            <a:r>
              <a:rPr lang="de-AT" sz="1600" dirty="0"/>
              <a:t>: 4K</a:t>
            </a:r>
            <a:endParaRPr lang="de-AT" dirty="0"/>
          </a:p>
        </p:txBody>
      </p:sp>
      <p:sp>
        <p:nvSpPr>
          <p:cNvPr id="2" name="Titel 1"/>
          <p:cNvSpPr>
            <a:spLocks noGrp="1"/>
          </p:cNvSpPr>
          <p:nvPr>
            <p:ph type="title"/>
          </p:nvPr>
        </p:nvSpPr>
        <p:spPr/>
        <p:txBody>
          <a:bodyPr/>
          <a:lstStyle/>
          <a:p>
            <a:r>
              <a:rPr lang="en-US" dirty="0">
                <a:solidFill>
                  <a:srgbClr val="275C88"/>
                </a:solidFill>
              </a:rPr>
              <a:t>Modeling results	</a:t>
            </a:r>
          </a:p>
        </p:txBody>
      </p:sp>
      <p:pic>
        <p:nvPicPr>
          <p:cNvPr id="6" name="Grafik 5">
            <a:extLst>
              <a:ext uri="{FF2B5EF4-FFF2-40B4-BE49-F238E27FC236}">
                <a16:creationId xmlns:a16="http://schemas.microsoft.com/office/drawing/2014/main" id="{12DB8740-BA66-4EFE-8BB7-E1A735EE2969}"/>
              </a:ext>
            </a:extLst>
          </p:cNvPr>
          <p:cNvPicPr/>
          <p:nvPr/>
        </p:nvPicPr>
        <p:blipFill rotWithShape="1">
          <a:blip r:embed="rId6">
            <a:extLst>
              <a:ext uri="{28A0092B-C50C-407E-A947-70E740481C1C}">
                <a14:useLocalDpi xmlns:a14="http://schemas.microsoft.com/office/drawing/2010/main" val="0"/>
              </a:ext>
            </a:extLst>
          </a:blip>
          <a:srcRect t="3802" r="42831" b="3501"/>
          <a:stretch/>
        </p:blipFill>
        <p:spPr bwMode="auto">
          <a:xfrm>
            <a:off x="5713353" y="1171295"/>
            <a:ext cx="3292624" cy="3745230"/>
          </a:xfrm>
          <a:prstGeom prst="rect">
            <a:avLst/>
          </a:prstGeom>
          <a:noFill/>
          <a:ln>
            <a:noFill/>
          </a:ln>
          <a:extLst>
            <a:ext uri="{53640926-AAD7-44D8-BBD7-CCE9431645EC}">
              <a14:shadowObscured xmlns:a14="http://schemas.microsoft.com/office/drawing/2010/main"/>
            </a:ext>
          </a:extLst>
        </p:spPr>
      </p:pic>
      <p:pic>
        <p:nvPicPr>
          <p:cNvPr id="8" name="Grafik 7">
            <a:extLst>
              <a:ext uri="{FF2B5EF4-FFF2-40B4-BE49-F238E27FC236}">
                <a16:creationId xmlns:a16="http://schemas.microsoft.com/office/drawing/2014/main" id="{E8C71B2F-150B-460E-9ECA-DC431DFB3389}"/>
              </a:ext>
            </a:extLst>
          </p:cNvPr>
          <p:cNvPicPr/>
          <p:nvPr/>
        </p:nvPicPr>
        <p:blipFill rotWithShape="1">
          <a:blip r:embed="rId6">
            <a:extLst>
              <a:ext uri="{28A0092B-C50C-407E-A947-70E740481C1C}">
                <a14:useLocalDpi xmlns:a14="http://schemas.microsoft.com/office/drawing/2010/main" val="0"/>
              </a:ext>
            </a:extLst>
          </a:blip>
          <a:srcRect l="58914" t="35521" r="3584" b="39285"/>
          <a:stretch/>
        </p:blipFill>
        <p:spPr bwMode="auto">
          <a:xfrm>
            <a:off x="5609836" y="177016"/>
            <a:ext cx="2159933" cy="1017918"/>
          </a:xfrm>
          <a:prstGeom prst="rect">
            <a:avLst/>
          </a:prstGeom>
          <a:noFill/>
          <a:ln>
            <a:noFill/>
          </a:ln>
          <a:extLst>
            <a:ext uri="{53640926-AAD7-44D8-BBD7-CCE9431645EC}">
              <a14:shadowObscured xmlns:a14="http://schemas.microsoft.com/office/drawing/2010/main"/>
            </a:ext>
          </a:extLst>
        </p:spPr>
      </p:pic>
      <p:pic>
        <p:nvPicPr>
          <p:cNvPr id="12" name="Audio 11">
            <a:hlinkClick r:id="" action="ppaction://media"/>
            <a:extLst>
              <a:ext uri="{FF2B5EF4-FFF2-40B4-BE49-F238E27FC236}">
                <a16:creationId xmlns:a16="http://schemas.microsoft.com/office/drawing/2014/main" id="{C495B195-2E13-4C95-A8CC-CC071D48978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317840001"/>
      </p:ext>
    </p:extLst>
  </p:cSld>
  <p:clrMapOvr>
    <a:masterClrMapping/>
  </p:clrMapOvr>
  <mc:AlternateContent xmlns:mc="http://schemas.openxmlformats.org/markup-compatibility/2006" xmlns:p14="http://schemas.microsoft.com/office/powerpoint/2010/main">
    <mc:Choice Requires="p14">
      <p:transition spd="slow" p14:dur="2000" advTm="76679"/>
    </mc:Choice>
    <mc:Fallback xmlns="">
      <p:transition spd="slow" advTm="76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66BC87DE-805D-49DA-B834-FA25E4057C87}"/>
              </a:ext>
            </a:extLst>
          </p:cNvPr>
          <p:cNvSpPr>
            <a:spLocks noGrp="1"/>
          </p:cNvSpPr>
          <p:nvPr>
            <p:ph type="body" sz="quarter" idx="13"/>
          </p:nvPr>
        </p:nvSpPr>
        <p:spPr/>
        <p:txBody>
          <a:bodyPr/>
          <a:lstStyle/>
          <a:p>
            <a:r>
              <a:rPr lang="de-AT" dirty="0"/>
              <a:t>Part </a:t>
            </a:r>
            <a:r>
              <a:rPr lang="de-AT" dirty="0" err="1"/>
              <a:t>load</a:t>
            </a:r>
            <a:r>
              <a:rPr lang="de-AT" dirty="0"/>
              <a:t> </a:t>
            </a:r>
            <a:r>
              <a:rPr lang="de-AT" dirty="0" err="1"/>
              <a:t>operation</a:t>
            </a:r>
            <a:endParaRPr lang="de-AT" dirty="0"/>
          </a:p>
        </p:txBody>
      </p:sp>
      <p:sp>
        <p:nvSpPr>
          <p:cNvPr id="3" name="Inhaltsplatzhalter 2">
            <a:extLst>
              <a:ext uri="{FF2B5EF4-FFF2-40B4-BE49-F238E27FC236}">
                <a16:creationId xmlns:a16="http://schemas.microsoft.com/office/drawing/2014/main" id="{D9995EF3-5155-4059-B2E9-01F092529695}"/>
              </a:ext>
            </a:extLst>
          </p:cNvPr>
          <p:cNvSpPr>
            <a:spLocks noGrp="1"/>
          </p:cNvSpPr>
          <p:nvPr>
            <p:ph sz="quarter" idx="10"/>
          </p:nvPr>
        </p:nvSpPr>
        <p:spPr>
          <a:xfrm>
            <a:off x="306000" y="1004400"/>
            <a:ext cx="5114356" cy="3542400"/>
          </a:xfrm>
        </p:spPr>
        <p:txBody>
          <a:bodyPr/>
          <a:lstStyle/>
          <a:p>
            <a:r>
              <a:rPr lang="en-US" sz="1800" dirty="0"/>
              <a:t>Major differences between experimental and simulated HRR</a:t>
            </a:r>
          </a:p>
          <a:p>
            <a:r>
              <a:rPr lang="en-US" sz="1800" dirty="0"/>
              <a:t>OCM is not able to predict retarded combustion </a:t>
            </a:r>
          </a:p>
          <a:p>
            <a:r>
              <a:rPr lang="en-US" sz="1800" dirty="0"/>
              <a:t>Possible reasons for deviation:</a:t>
            </a:r>
          </a:p>
          <a:p>
            <a:pPr lvl="1"/>
            <a:r>
              <a:rPr lang="en-US" sz="1600" dirty="0"/>
              <a:t>Physical process or parameter is not accurately reflected in the model </a:t>
            </a:r>
          </a:p>
          <a:p>
            <a:pPr lvl="1"/>
            <a:r>
              <a:rPr lang="en-US" sz="1600" dirty="0"/>
              <a:t>High cyclic variabilities </a:t>
            </a:r>
          </a:p>
          <a:p>
            <a:endParaRPr lang="de-AT" sz="1800" dirty="0"/>
          </a:p>
        </p:txBody>
      </p:sp>
      <p:sp>
        <p:nvSpPr>
          <p:cNvPr id="2" name="Titel 1"/>
          <p:cNvSpPr>
            <a:spLocks noGrp="1"/>
          </p:cNvSpPr>
          <p:nvPr>
            <p:ph type="title"/>
          </p:nvPr>
        </p:nvSpPr>
        <p:spPr/>
        <p:txBody>
          <a:bodyPr/>
          <a:lstStyle/>
          <a:p>
            <a:r>
              <a:rPr lang="en-US" dirty="0"/>
              <a:t>Modeling results	</a:t>
            </a:r>
            <a:r>
              <a:rPr lang="en-US" dirty="0">
                <a:solidFill>
                  <a:srgbClr val="275C88"/>
                </a:solidFill>
              </a:rPr>
              <a:t>	</a:t>
            </a:r>
          </a:p>
        </p:txBody>
      </p:sp>
      <p:pic>
        <p:nvPicPr>
          <p:cNvPr id="5" name="Grafik 4">
            <a:extLst>
              <a:ext uri="{FF2B5EF4-FFF2-40B4-BE49-F238E27FC236}">
                <a16:creationId xmlns:a16="http://schemas.microsoft.com/office/drawing/2014/main" id="{1B843C72-7A8F-466E-96D7-BD8E7ACF6F55}"/>
              </a:ext>
            </a:extLst>
          </p:cNvPr>
          <p:cNvPicPr/>
          <p:nvPr/>
        </p:nvPicPr>
        <p:blipFill rotWithShape="1">
          <a:blip r:embed="rId6">
            <a:extLst>
              <a:ext uri="{28A0092B-C50C-407E-A947-70E740481C1C}">
                <a14:useLocalDpi xmlns:a14="http://schemas.microsoft.com/office/drawing/2010/main" val="0"/>
              </a:ext>
            </a:extLst>
          </a:blip>
          <a:srcRect t="5380" r="40076" b="5376"/>
          <a:stretch/>
        </p:blipFill>
        <p:spPr bwMode="auto">
          <a:xfrm>
            <a:off x="5420356" y="2493460"/>
            <a:ext cx="3451287" cy="1924685"/>
          </a:xfrm>
          <a:prstGeom prst="rect">
            <a:avLst/>
          </a:prstGeom>
          <a:noFill/>
          <a:ln>
            <a:noFill/>
          </a:ln>
          <a:extLst>
            <a:ext uri="{53640926-AAD7-44D8-BBD7-CCE9431645EC}">
              <a14:shadowObscured xmlns:a14="http://schemas.microsoft.com/office/drawing/2010/main"/>
            </a:ext>
          </a:extLst>
        </p:spPr>
      </p:pic>
      <p:pic>
        <p:nvPicPr>
          <p:cNvPr id="7" name="Grafik 6">
            <a:extLst>
              <a:ext uri="{FF2B5EF4-FFF2-40B4-BE49-F238E27FC236}">
                <a16:creationId xmlns:a16="http://schemas.microsoft.com/office/drawing/2014/main" id="{109A1B26-C0CE-4E3F-8731-81CEAEA64BD7}"/>
              </a:ext>
            </a:extLst>
          </p:cNvPr>
          <p:cNvPicPr/>
          <p:nvPr/>
        </p:nvPicPr>
        <p:blipFill rotWithShape="1">
          <a:blip r:embed="rId6">
            <a:extLst>
              <a:ext uri="{28A0092B-C50C-407E-A947-70E740481C1C}">
                <a14:useLocalDpi xmlns:a14="http://schemas.microsoft.com/office/drawing/2010/main" val="0"/>
              </a:ext>
            </a:extLst>
          </a:blip>
          <a:srcRect l="60230" t="20193" b="28106"/>
          <a:stretch/>
        </p:blipFill>
        <p:spPr bwMode="auto">
          <a:xfrm>
            <a:off x="6229753" y="1176548"/>
            <a:ext cx="2290551" cy="1114999"/>
          </a:xfrm>
          <a:prstGeom prst="rect">
            <a:avLst/>
          </a:prstGeom>
          <a:noFill/>
          <a:ln>
            <a:noFill/>
          </a:ln>
          <a:extLst>
            <a:ext uri="{53640926-AAD7-44D8-BBD7-CCE9431645EC}">
              <a14:shadowObscured xmlns:a14="http://schemas.microsoft.com/office/drawing/2010/main"/>
            </a:ext>
          </a:extLst>
        </p:spPr>
      </p:pic>
      <p:pic>
        <p:nvPicPr>
          <p:cNvPr id="13" name="Audio 12">
            <a:hlinkClick r:id="" action="ppaction://media"/>
            <a:extLst>
              <a:ext uri="{FF2B5EF4-FFF2-40B4-BE49-F238E27FC236}">
                <a16:creationId xmlns:a16="http://schemas.microsoft.com/office/drawing/2014/main" id="{8DB81C9F-083A-45FC-9D1D-D99BDC7879D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610856037"/>
      </p:ext>
    </p:extLst>
  </p:cSld>
  <p:clrMapOvr>
    <a:masterClrMapping/>
  </p:clrMapOvr>
  <mc:AlternateContent xmlns:mc="http://schemas.openxmlformats.org/markup-compatibility/2006" xmlns:p14="http://schemas.microsoft.com/office/powerpoint/2010/main">
    <mc:Choice Requires="p14">
      <p:transition spd="slow" p14:dur="2000" advTm="46910"/>
    </mc:Choice>
    <mc:Fallback xmlns="">
      <p:transition spd="slow" advTm="46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18394" x="8034338" y="3552825"/>
          <p14:tracePt t="18408" x="8020050" y="3562350"/>
          <p14:tracePt t="18453" x="7948613" y="3576638"/>
          <p14:tracePt t="18484" x="7886700" y="3581400"/>
          <p14:tracePt t="18516" x="7805738" y="3581400"/>
          <p14:tracePt t="18548" x="7686675" y="3557588"/>
          <p14:tracePt t="18580" x="7629525" y="3543300"/>
          <p14:tracePt t="18612" x="7581900" y="3533775"/>
          <p14:tracePt t="18643" x="7543800" y="3538538"/>
          <p14:tracePt t="18675" x="7486650" y="3609975"/>
          <p14:tracePt t="18707" x="7467600" y="3671888"/>
          <p14:tracePt t="18739" x="7439025" y="3743325"/>
          <p14:tracePt t="18771" x="7419975" y="3833813"/>
          <p14:tracePt t="18802" x="7419975" y="3867150"/>
          <p14:tracePt t="18806" x="7419975" y="3890963"/>
          <p14:tracePt t="18834" x="7419975" y="3924300"/>
          <p14:tracePt t="18866" x="7439025" y="3981450"/>
          <p14:tracePt t="18898" x="7472363" y="4062413"/>
          <p14:tracePt t="18900" x="7510463" y="4114800"/>
          <p14:tracePt t="18929" x="7539038" y="4152900"/>
          <p14:tracePt t="18961" x="7643813" y="4252913"/>
          <p14:tracePt t="18992" x="7724775" y="4305300"/>
          <p14:tracePt t="18996" x="7758113" y="4319588"/>
          <p14:tracePt t="19024" x="7834313" y="4333875"/>
          <p14:tracePt t="19055" x="8001000" y="4348163"/>
          <p14:tracePt t="19087" x="8148638" y="4362450"/>
          <p14:tracePt t="19119" x="8191500" y="4362450"/>
          <p14:tracePt t="19123" x="8220075" y="4362450"/>
          <p14:tracePt t="19127" x="8224838" y="4362450"/>
          <p14:tracePt t="19151" x="8243888" y="4352925"/>
          <p14:tracePt t="19155" x="8258175" y="4343400"/>
          <p14:tracePt t="19183" x="8272463" y="4329113"/>
          <p14:tracePt t="19214" x="8296275" y="4310063"/>
          <p14:tracePt t="19246" x="8315325" y="4291013"/>
          <p14:tracePt t="19278" x="8348663" y="4257675"/>
          <p14:tracePt t="19309" x="8386763" y="4210050"/>
          <p14:tracePt t="19316" x="8401050" y="4191000"/>
          <p14:tracePt t="19342" x="8415338" y="4157663"/>
          <p14:tracePt t="19373" x="8424863" y="4133850"/>
          <p14:tracePt t="19404" x="8429625" y="4090988"/>
          <p14:tracePt t="19436" x="8429625" y="4048125"/>
          <p14:tracePt t="19468" x="8429625" y="4010025"/>
          <p14:tracePt t="19500" x="8415338" y="3948113"/>
          <p14:tracePt t="19532" x="8372475" y="3881438"/>
          <p14:tracePt t="19563" x="8339138" y="3848100"/>
          <p14:tracePt t="19595" x="8320088" y="3819525"/>
          <p14:tracePt t="19627" x="8286750" y="3776663"/>
          <p14:tracePt t="19658" x="8267700" y="3752850"/>
          <p14:tracePt t="19689" x="8181975" y="3657600"/>
          <p14:tracePt t="19722" x="8153400" y="3629025"/>
          <p14:tracePt t="19753" x="8101013" y="3581400"/>
          <p14:tracePt t="19785" x="8039100" y="3538538"/>
          <p14:tracePt t="19817" x="7939088" y="3490913"/>
          <p14:tracePt t="19820" x="7867650" y="3462338"/>
          <p14:tracePt t="19848" x="7805738" y="3443288"/>
          <p14:tracePt t="19880" x="7748588" y="3429000"/>
          <p14:tracePt t="19912" x="7658100" y="3409950"/>
          <p14:tracePt t="19944" x="7577138" y="3405188"/>
          <p14:tracePt t="19976" x="7534275" y="3405188"/>
          <p14:tracePt t="19980" x="7515225" y="3405188"/>
          <p14:tracePt t="20008" x="7481888" y="3405188"/>
          <p14:tracePt t="20040" x="7419975" y="3414713"/>
          <p14:tracePt t="20071" x="7377113" y="3419475"/>
          <p14:tracePt t="20103" x="7305675" y="3429000"/>
          <p14:tracePt t="20135" x="7267575" y="3433763"/>
          <p14:tracePt t="20167" x="7239000" y="3438525"/>
          <p14:tracePt t="20199" x="7215188" y="3457575"/>
          <p14:tracePt t="20231" x="7196138" y="3481388"/>
          <p14:tracePt t="20263" x="7186613" y="3505200"/>
          <p14:tracePt t="20265" x="7181850" y="3514725"/>
          <p14:tracePt t="20294" x="7172325" y="3529013"/>
          <p14:tracePt t="20326" x="7172325" y="3548063"/>
          <p14:tracePt t="20358" x="7167563" y="3571875"/>
          <p14:tracePt t="20391" x="7167563" y="3581400"/>
          <p14:tracePt t="20422" x="7162800" y="3600450"/>
          <p14:tracePt t="20454" x="7162800" y="3605213"/>
          <p14:tracePt t="20486" x="7162800" y="3609975"/>
          <p14:tracePt t="20517" x="7162800" y="3624263"/>
          <p14:tracePt t="20616" x="7158038" y="3633788"/>
          <p14:tracePt t="20727" x="0" y="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solidFill>
                  <a:srgbClr val="275C88"/>
                </a:solidFill>
              </a:rPr>
              <a:t>Agenda	</a:t>
            </a:r>
          </a:p>
        </p:txBody>
      </p:sp>
      <p:sp>
        <p:nvSpPr>
          <p:cNvPr id="3" name="Inhaltsplatzhalter 2"/>
          <p:cNvSpPr>
            <a:spLocks noGrp="1"/>
          </p:cNvSpPr>
          <p:nvPr>
            <p:ph sz="quarter" idx="10"/>
          </p:nvPr>
        </p:nvSpPr>
        <p:spPr/>
        <p:txBody>
          <a:bodyPr/>
          <a:lstStyle/>
          <a:p>
            <a:pPr>
              <a:lnSpc>
                <a:spcPct val="150000"/>
              </a:lnSpc>
            </a:pPr>
            <a:r>
              <a:rPr lang="en-US" dirty="0">
                <a:solidFill>
                  <a:schemeClr val="bg1">
                    <a:lumMod val="75000"/>
                  </a:schemeClr>
                </a:solidFill>
              </a:rPr>
              <a:t>Introduction and objectives</a:t>
            </a:r>
          </a:p>
          <a:p>
            <a:pPr>
              <a:lnSpc>
                <a:spcPct val="150000"/>
              </a:lnSpc>
            </a:pPr>
            <a:r>
              <a:rPr lang="en-US" dirty="0">
                <a:solidFill>
                  <a:schemeClr val="bg1">
                    <a:lumMod val="75000"/>
                  </a:schemeClr>
                </a:solidFill>
              </a:rPr>
              <a:t>Approach</a:t>
            </a:r>
          </a:p>
          <a:p>
            <a:pPr>
              <a:lnSpc>
                <a:spcPct val="150000"/>
              </a:lnSpc>
            </a:pPr>
            <a:r>
              <a:rPr lang="en-US" dirty="0">
                <a:solidFill>
                  <a:schemeClr val="bg1">
                    <a:lumMod val="75000"/>
                  </a:schemeClr>
                </a:solidFill>
              </a:rPr>
              <a:t>Simulation procedure</a:t>
            </a:r>
          </a:p>
          <a:p>
            <a:pPr>
              <a:lnSpc>
                <a:spcPct val="150000"/>
              </a:lnSpc>
            </a:pPr>
            <a:r>
              <a:rPr lang="en-US" dirty="0">
                <a:solidFill>
                  <a:schemeClr val="bg1">
                    <a:lumMod val="75000"/>
                  </a:schemeClr>
                </a:solidFill>
              </a:rPr>
              <a:t>Results</a:t>
            </a:r>
          </a:p>
          <a:p>
            <a:pPr>
              <a:lnSpc>
                <a:spcPct val="150000"/>
              </a:lnSpc>
            </a:pPr>
            <a:r>
              <a:rPr lang="en-US" dirty="0"/>
              <a:t>Conclusion and outlook</a:t>
            </a:r>
          </a:p>
          <a:p>
            <a:endParaRPr lang="en-US" dirty="0"/>
          </a:p>
          <a:p>
            <a:endParaRPr lang="en-US" dirty="0"/>
          </a:p>
        </p:txBody>
      </p:sp>
      <p:pic>
        <p:nvPicPr>
          <p:cNvPr id="7" name="Audio 6">
            <a:hlinkClick r:id="" action="ppaction://media"/>
            <a:extLst>
              <a:ext uri="{FF2B5EF4-FFF2-40B4-BE49-F238E27FC236}">
                <a16:creationId xmlns:a16="http://schemas.microsoft.com/office/drawing/2014/main" id="{C3429C7E-04FD-408A-9010-F6A0BEAC08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543611450"/>
      </p:ext>
    </p:extLst>
  </p:cSld>
  <p:clrMapOvr>
    <a:masterClrMapping/>
  </p:clrMapOvr>
  <mc:AlternateContent xmlns:mc="http://schemas.openxmlformats.org/markup-compatibility/2006" xmlns:p14="http://schemas.microsoft.com/office/powerpoint/2010/main">
    <mc:Choice Requires="p14">
      <p:transition spd="slow" p14:dur="2000" advTm="1960"/>
    </mc:Choice>
    <mc:Fallback xmlns="">
      <p:transition spd="slow" advTm="1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52D37CD-D733-40C4-8CD4-8D05C7C4771A}"/>
              </a:ext>
            </a:extLst>
          </p:cNvPr>
          <p:cNvSpPr>
            <a:spLocks noGrp="1"/>
          </p:cNvSpPr>
          <p:nvPr>
            <p:ph type="body" sz="quarter" idx="13"/>
          </p:nvPr>
        </p:nvSpPr>
        <p:spPr/>
        <p:txBody>
          <a:bodyPr/>
          <a:lstStyle/>
          <a:p>
            <a:r>
              <a:rPr lang="de-AT" dirty="0" err="1"/>
              <a:t>Conclusion</a:t>
            </a:r>
            <a:endParaRPr lang="de-AT" dirty="0"/>
          </a:p>
        </p:txBody>
      </p:sp>
      <p:sp>
        <p:nvSpPr>
          <p:cNvPr id="3" name="Inhaltsplatzhalter 2">
            <a:extLst>
              <a:ext uri="{FF2B5EF4-FFF2-40B4-BE49-F238E27FC236}">
                <a16:creationId xmlns:a16="http://schemas.microsoft.com/office/drawing/2014/main" id="{BED5E289-921B-4FF7-9ADE-0A3489AED2EB}"/>
              </a:ext>
            </a:extLst>
          </p:cNvPr>
          <p:cNvSpPr>
            <a:spLocks noGrp="1"/>
          </p:cNvSpPr>
          <p:nvPr>
            <p:ph sz="quarter" idx="10"/>
          </p:nvPr>
        </p:nvSpPr>
        <p:spPr>
          <a:xfrm>
            <a:off x="306000" y="1004400"/>
            <a:ext cx="8684176" cy="3542400"/>
          </a:xfrm>
        </p:spPr>
        <p:txBody>
          <a:bodyPr/>
          <a:lstStyle/>
          <a:p>
            <a:r>
              <a:rPr lang="en-US" sz="1600" dirty="0"/>
              <a:t>Investigation of hydrogen combustion in a large-bore gas engine</a:t>
            </a:r>
          </a:p>
          <a:p>
            <a:pPr lvl="1"/>
            <a:r>
              <a:rPr lang="en-US" sz="1400" dirty="0"/>
              <a:t>Cyclic variations in the main combustion phase are caused by variation in the ID</a:t>
            </a:r>
          </a:p>
          <a:p>
            <a:pPr lvl="1"/>
            <a:r>
              <a:rPr lang="en-US" sz="1400" dirty="0"/>
              <a:t>ID variation seems to be particularly high with hydrogen fueling</a:t>
            </a:r>
          </a:p>
          <a:p>
            <a:pPr marL="647700" lvl="1" indent="0">
              <a:buNone/>
            </a:pPr>
            <a:endParaRPr lang="en-US" sz="1400" dirty="0"/>
          </a:p>
          <a:p>
            <a:r>
              <a:rPr lang="en-US" sz="1600" dirty="0"/>
              <a:t>Quasi-dimensional model for hydrogen combustion  </a:t>
            </a:r>
          </a:p>
          <a:p>
            <a:pPr lvl="1"/>
            <a:r>
              <a:rPr lang="en-US" sz="1400" dirty="0"/>
              <a:t>High load operation can be predicted with decent accuracy </a:t>
            </a:r>
          </a:p>
          <a:p>
            <a:pPr lvl="1"/>
            <a:r>
              <a:rPr lang="en-US" sz="1400" dirty="0"/>
              <a:t>Slower and retarded combustion at part load operation could not be depicted at all </a:t>
            </a:r>
          </a:p>
          <a:p>
            <a:pPr lvl="1"/>
            <a:r>
              <a:rPr lang="en-US" sz="1400" dirty="0"/>
              <a:t>Strong sensitivity to input and boundary conditions </a:t>
            </a:r>
            <a:endParaRPr lang="de-AT" sz="1400" dirty="0"/>
          </a:p>
        </p:txBody>
      </p:sp>
      <p:sp>
        <p:nvSpPr>
          <p:cNvPr id="4" name="Titel 3">
            <a:extLst>
              <a:ext uri="{FF2B5EF4-FFF2-40B4-BE49-F238E27FC236}">
                <a16:creationId xmlns:a16="http://schemas.microsoft.com/office/drawing/2014/main" id="{C27B3E60-2F02-44E6-8F1D-4EF5B5DF4B7F}"/>
              </a:ext>
            </a:extLst>
          </p:cNvPr>
          <p:cNvSpPr>
            <a:spLocks noGrp="1"/>
          </p:cNvSpPr>
          <p:nvPr>
            <p:ph type="title"/>
          </p:nvPr>
        </p:nvSpPr>
        <p:spPr/>
        <p:txBody>
          <a:bodyPr/>
          <a:lstStyle/>
          <a:p>
            <a:r>
              <a:rPr lang="de-AT" dirty="0" err="1"/>
              <a:t>Conclusion</a:t>
            </a:r>
            <a:r>
              <a:rPr lang="de-AT" dirty="0"/>
              <a:t> and </a:t>
            </a:r>
            <a:r>
              <a:rPr lang="de-AT" dirty="0" err="1"/>
              <a:t>outlook</a:t>
            </a:r>
            <a:endParaRPr lang="de-AT" dirty="0"/>
          </a:p>
        </p:txBody>
      </p:sp>
      <p:pic>
        <p:nvPicPr>
          <p:cNvPr id="8" name="Audio 7">
            <a:hlinkClick r:id="" action="ppaction://media"/>
            <a:extLst>
              <a:ext uri="{FF2B5EF4-FFF2-40B4-BE49-F238E27FC236}">
                <a16:creationId xmlns:a16="http://schemas.microsoft.com/office/drawing/2014/main" id="{213DBDB1-5ECF-40D9-BB83-603F2531ECE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766535037"/>
      </p:ext>
    </p:extLst>
  </p:cSld>
  <p:clrMapOvr>
    <a:masterClrMapping/>
  </p:clrMapOvr>
  <mc:AlternateContent xmlns:mc="http://schemas.openxmlformats.org/markup-compatibility/2006" xmlns:p14="http://schemas.microsoft.com/office/powerpoint/2010/main">
    <mc:Choice Requires="p14">
      <p:transition spd="slow" p14:dur="2000" advTm="63816"/>
    </mc:Choice>
    <mc:Fallback xmlns="">
      <p:transition spd="slow" advTm="63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52D37CD-D733-40C4-8CD4-8D05C7C4771A}"/>
              </a:ext>
            </a:extLst>
          </p:cNvPr>
          <p:cNvSpPr>
            <a:spLocks noGrp="1"/>
          </p:cNvSpPr>
          <p:nvPr>
            <p:ph type="body" sz="quarter" idx="13"/>
          </p:nvPr>
        </p:nvSpPr>
        <p:spPr/>
        <p:txBody>
          <a:bodyPr/>
          <a:lstStyle/>
          <a:p>
            <a:r>
              <a:rPr lang="de-AT" dirty="0"/>
              <a:t>Outlook</a:t>
            </a:r>
          </a:p>
        </p:txBody>
      </p:sp>
      <p:sp>
        <p:nvSpPr>
          <p:cNvPr id="3" name="Inhaltsplatzhalter 2">
            <a:extLst>
              <a:ext uri="{FF2B5EF4-FFF2-40B4-BE49-F238E27FC236}">
                <a16:creationId xmlns:a16="http://schemas.microsoft.com/office/drawing/2014/main" id="{BED5E289-921B-4FF7-9ADE-0A3489AED2EB}"/>
              </a:ext>
            </a:extLst>
          </p:cNvPr>
          <p:cNvSpPr>
            <a:spLocks noGrp="1"/>
          </p:cNvSpPr>
          <p:nvPr>
            <p:ph sz="quarter" idx="10"/>
          </p:nvPr>
        </p:nvSpPr>
        <p:spPr>
          <a:xfrm>
            <a:off x="306000" y="1004400"/>
            <a:ext cx="8684176" cy="3542400"/>
          </a:xfrm>
        </p:spPr>
        <p:txBody>
          <a:bodyPr/>
          <a:lstStyle/>
          <a:p>
            <a:r>
              <a:rPr lang="en-US" sz="1600" dirty="0"/>
              <a:t>Future studies to evaluate the potential of hydrogen combustion in a large-bore engine </a:t>
            </a:r>
          </a:p>
          <a:p>
            <a:pPr lvl="1"/>
            <a:r>
              <a:rPr lang="en-US" sz="1400" dirty="0"/>
              <a:t>Investigation of different ignition</a:t>
            </a:r>
          </a:p>
          <a:p>
            <a:pPr lvl="1"/>
            <a:r>
              <a:rPr lang="en-US" sz="1400" dirty="0"/>
              <a:t>Investigation of central mixture formation</a:t>
            </a:r>
          </a:p>
          <a:p>
            <a:pPr marL="647700" lvl="1" indent="0">
              <a:buNone/>
            </a:pPr>
            <a:endParaRPr lang="en-US" sz="1400" dirty="0"/>
          </a:p>
          <a:p>
            <a:r>
              <a:rPr lang="de-AT" sz="1600" dirty="0" err="1"/>
              <a:t>Combustion</a:t>
            </a:r>
            <a:r>
              <a:rPr lang="de-AT" sz="1600" dirty="0"/>
              <a:t> </a:t>
            </a:r>
            <a:r>
              <a:rPr lang="de-AT" sz="1600" dirty="0" err="1"/>
              <a:t>model</a:t>
            </a:r>
            <a:r>
              <a:rPr lang="de-AT" sz="1600" dirty="0"/>
              <a:t> </a:t>
            </a:r>
            <a:r>
              <a:rPr lang="de-AT" sz="1600" dirty="0" err="1"/>
              <a:t>improvement</a:t>
            </a:r>
            <a:r>
              <a:rPr lang="de-AT" sz="1600" dirty="0"/>
              <a:t> </a:t>
            </a:r>
          </a:p>
          <a:p>
            <a:pPr lvl="1"/>
            <a:r>
              <a:rPr lang="de-AT" sz="1400" dirty="0" err="1"/>
              <a:t>Improving</a:t>
            </a:r>
            <a:r>
              <a:rPr lang="de-AT" sz="1400" dirty="0"/>
              <a:t> </a:t>
            </a:r>
            <a:r>
              <a:rPr lang="de-AT" sz="1400" dirty="0" err="1"/>
              <a:t>accuracy</a:t>
            </a:r>
            <a:r>
              <a:rPr lang="de-AT" sz="1400" dirty="0"/>
              <a:t> </a:t>
            </a:r>
            <a:r>
              <a:rPr lang="de-AT" sz="1400" dirty="0" err="1"/>
              <a:t>of</a:t>
            </a:r>
            <a:r>
              <a:rPr lang="de-AT" sz="1400" dirty="0"/>
              <a:t> </a:t>
            </a:r>
            <a:r>
              <a:rPr lang="de-AT" sz="1400" dirty="0" err="1"/>
              <a:t>the</a:t>
            </a:r>
            <a:r>
              <a:rPr lang="de-AT" sz="1400" dirty="0"/>
              <a:t> </a:t>
            </a:r>
            <a:r>
              <a:rPr lang="de-AT" sz="1400" dirty="0" err="1"/>
              <a:t>model</a:t>
            </a:r>
            <a:r>
              <a:rPr lang="de-AT" sz="1400" dirty="0"/>
              <a:t> </a:t>
            </a:r>
            <a:r>
              <a:rPr lang="de-AT" sz="1400" dirty="0" err="1"/>
              <a:t>input</a:t>
            </a:r>
            <a:r>
              <a:rPr lang="de-AT" sz="1400" dirty="0"/>
              <a:t> </a:t>
            </a:r>
            <a:r>
              <a:rPr lang="de-AT" sz="1400" dirty="0" err="1"/>
              <a:t>parameters</a:t>
            </a:r>
            <a:endParaRPr lang="de-AT" sz="1400" dirty="0"/>
          </a:p>
          <a:p>
            <a:pPr lvl="1"/>
            <a:r>
              <a:rPr lang="de-AT" sz="1400" dirty="0" err="1"/>
              <a:t>Procedure</a:t>
            </a:r>
            <a:r>
              <a:rPr lang="de-AT" sz="1400" dirty="0"/>
              <a:t> </a:t>
            </a:r>
            <a:r>
              <a:rPr lang="de-AT" sz="1400" dirty="0" err="1"/>
              <a:t>to</a:t>
            </a:r>
            <a:r>
              <a:rPr lang="de-AT" sz="1400" dirty="0"/>
              <a:t> deal </a:t>
            </a:r>
            <a:r>
              <a:rPr lang="de-AT" sz="1400" dirty="0" err="1"/>
              <a:t>with</a:t>
            </a:r>
            <a:r>
              <a:rPr lang="de-AT" sz="1400" dirty="0"/>
              <a:t> high </a:t>
            </a:r>
            <a:r>
              <a:rPr lang="de-AT" sz="1400" dirty="0" err="1"/>
              <a:t>cyclic</a:t>
            </a:r>
            <a:r>
              <a:rPr lang="de-AT" sz="1400" dirty="0"/>
              <a:t> </a:t>
            </a:r>
            <a:r>
              <a:rPr lang="de-AT" sz="1400" dirty="0" err="1"/>
              <a:t>variability</a:t>
            </a:r>
            <a:endParaRPr lang="de-AT" sz="1400" dirty="0"/>
          </a:p>
          <a:p>
            <a:pPr lvl="1"/>
            <a:endParaRPr lang="de-AT" sz="1200" dirty="0"/>
          </a:p>
        </p:txBody>
      </p:sp>
      <p:sp>
        <p:nvSpPr>
          <p:cNvPr id="4" name="Titel 3">
            <a:extLst>
              <a:ext uri="{FF2B5EF4-FFF2-40B4-BE49-F238E27FC236}">
                <a16:creationId xmlns:a16="http://schemas.microsoft.com/office/drawing/2014/main" id="{C27B3E60-2F02-44E6-8F1D-4EF5B5DF4B7F}"/>
              </a:ext>
            </a:extLst>
          </p:cNvPr>
          <p:cNvSpPr>
            <a:spLocks noGrp="1"/>
          </p:cNvSpPr>
          <p:nvPr>
            <p:ph type="title"/>
          </p:nvPr>
        </p:nvSpPr>
        <p:spPr/>
        <p:txBody>
          <a:bodyPr/>
          <a:lstStyle/>
          <a:p>
            <a:r>
              <a:rPr lang="de-AT" dirty="0" err="1"/>
              <a:t>Conclusion</a:t>
            </a:r>
            <a:r>
              <a:rPr lang="de-AT" dirty="0"/>
              <a:t> and </a:t>
            </a:r>
            <a:r>
              <a:rPr lang="de-AT" dirty="0" err="1"/>
              <a:t>outlook</a:t>
            </a:r>
            <a:endParaRPr lang="de-AT" dirty="0"/>
          </a:p>
        </p:txBody>
      </p:sp>
      <p:pic>
        <p:nvPicPr>
          <p:cNvPr id="6" name="Audio 5">
            <a:hlinkClick r:id="" action="ppaction://media"/>
            <a:extLst>
              <a:ext uri="{FF2B5EF4-FFF2-40B4-BE49-F238E27FC236}">
                <a16:creationId xmlns:a16="http://schemas.microsoft.com/office/drawing/2014/main" id="{4956AB03-6B56-49A8-8B91-1D27E6EAD2D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284669534"/>
      </p:ext>
    </p:extLst>
  </p:cSld>
  <p:clrMapOvr>
    <a:masterClrMapping/>
  </p:clrMapOvr>
  <mc:AlternateContent xmlns:mc="http://schemas.openxmlformats.org/markup-compatibility/2006" xmlns:p14="http://schemas.microsoft.com/office/powerpoint/2010/main">
    <mc:Choice Requires="p14">
      <p:transition spd="slow" p14:dur="2000" advTm="40346"/>
    </mc:Choice>
    <mc:Fallback xmlns="">
      <p:transition spd="slow" advTm="40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solidFill>
                  <a:srgbClr val="275C88"/>
                </a:solidFill>
              </a:rPr>
              <a:t>Agenda	</a:t>
            </a:r>
          </a:p>
        </p:txBody>
      </p:sp>
      <p:sp>
        <p:nvSpPr>
          <p:cNvPr id="3" name="Inhaltsplatzhalter 2"/>
          <p:cNvSpPr>
            <a:spLocks noGrp="1"/>
          </p:cNvSpPr>
          <p:nvPr>
            <p:ph sz="quarter" idx="10"/>
          </p:nvPr>
        </p:nvSpPr>
        <p:spPr/>
        <p:txBody>
          <a:bodyPr/>
          <a:lstStyle/>
          <a:p>
            <a:pPr>
              <a:lnSpc>
                <a:spcPct val="150000"/>
              </a:lnSpc>
            </a:pPr>
            <a:r>
              <a:rPr lang="en-US" dirty="0"/>
              <a:t>Introduction and objectives</a:t>
            </a:r>
          </a:p>
          <a:p>
            <a:pPr>
              <a:lnSpc>
                <a:spcPct val="150000"/>
              </a:lnSpc>
            </a:pPr>
            <a:r>
              <a:rPr lang="en-US" dirty="0"/>
              <a:t>Approach</a:t>
            </a:r>
          </a:p>
          <a:p>
            <a:pPr>
              <a:lnSpc>
                <a:spcPct val="150000"/>
              </a:lnSpc>
            </a:pPr>
            <a:r>
              <a:rPr lang="en-US" dirty="0"/>
              <a:t>Simulation procedure</a:t>
            </a:r>
          </a:p>
          <a:p>
            <a:pPr>
              <a:lnSpc>
                <a:spcPct val="150000"/>
              </a:lnSpc>
            </a:pPr>
            <a:r>
              <a:rPr lang="en-US" dirty="0"/>
              <a:t>Results</a:t>
            </a:r>
          </a:p>
          <a:p>
            <a:pPr>
              <a:lnSpc>
                <a:spcPct val="150000"/>
              </a:lnSpc>
            </a:pPr>
            <a:r>
              <a:rPr lang="en-US" dirty="0"/>
              <a:t>Conclusion and outlook</a:t>
            </a:r>
          </a:p>
          <a:p>
            <a:endParaRPr lang="en-US" dirty="0"/>
          </a:p>
          <a:p>
            <a:endParaRPr lang="en-US" dirty="0"/>
          </a:p>
        </p:txBody>
      </p:sp>
      <p:pic>
        <p:nvPicPr>
          <p:cNvPr id="11" name="Audio 10">
            <a:hlinkClick r:id="" action="ppaction://media"/>
            <a:extLst>
              <a:ext uri="{FF2B5EF4-FFF2-40B4-BE49-F238E27FC236}">
                <a16:creationId xmlns:a16="http://schemas.microsoft.com/office/drawing/2014/main" id="{5F909AA7-2B90-4197-A862-2D3C19F2E5E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3600525356"/>
      </p:ext>
    </p:extLst>
  </p:cSld>
  <p:clrMapOvr>
    <a:masterClrMapping/>
  </p:clrMapOvr>
  <mc:AlternateContent xmlns:mc="http://schemas.openxmlformats.org/markup-compatibility/2006" xmlns:p14="http://schemas.microsoft.com/office/powerpoint/2010/main">
    <mc:Choice Requires="p14">
      <p:transition spd="slow" p14:dur="2000" advTm="19664"/>
    </mc:Choice>
    <mc:Fallback xmlns="">
      <p:transition spd="slow" advTm="19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10" fill="hold"/>
                                        <p:tgtEl>
                                          <p:spTgt spid="3">
                                            <p:txEl>
                                              <p:pRg st="1" end="1"/>
                                            </p:txEl>
                                          </p:spTgt>
                                        </p:tgtEl>
                                        <p:attrNameLst>
                                          <p:attrName>style.color</p:attrName>
                                        </p:attrNameLst>
                                      </p:cBhvr>
                                      <p:to>
                                        <a:srgbClr val="BFBFBF"/>
                                      </p:to>
                                    </p:animClr>
                                  </p:childTnLst>
                                </p:cTn>
                              </p:par>
                              <p:par>
                                <p:cTn id="11" presetID="3" presetClass="emph" presetSubtype="2" fill="hold" nodeType="withEffect">
                                  <p:stCondLst>
                                    <p:cond delay="0"/>
                                  </p:stCondLst>
                                  <p:childTnLst>
                                    <p:animClr clrSpc="rgb" dir="cw">
                                      <p:cBhvr override="childStyle">
                                        <p:cTn id="12" dur="10" fill="hold"/>
                                        <p:tgtEl>
                                          <p:spTgt spid="3">
                                            <p:txEl>
                                              <p:pRg st="2" end="2"/>
                                            </p:txEl>
                                          </p:spTgt>
                                        </p:tgtEl>
                                        <p:attrNameLst>
                                          <p:attrName>style.color</p:attrName>
                                        </p:attrNameLst>
                                      </p:cBhvr>
                                      <p:to>
                                        <a:srgbClr val="BFBFBF"/>
                                      </p:to>
                                    </p:animClr>
                                  </p:childTnLst>
                                </p:cTn>
                              </p:par>
                              <p:par>
                                <p:cTn id="13" presetID="3" presetClass="emph" presetSubtype="2" fill="hold" nodeType="withEffect">
                                  <p:stCondLst>
                                    <p:cond delay="0"/>
                                  </p:stCondLst>
                                  <p:childTnLst>
                                    <p:animClr clrSpc="rgb" dir="cw">
                                      <p:cBhvr override="childStyle">
                                        <p:cTn id="14" dur="10" fill="hold"/>
                                        <p:tgtEl>
                                          <p:spTgt spid="3">
                                            <p:txEl>
                                              <p:pRg st="3" end="3"/>
                                            </p:txEl>
                                          </p:spTgt>
                                        </p:tgtEl>
                                        <p:attrNameLst>
                                          <p:attrName>style.color</p:attrName>
                                        </p:attrNameLst>
                                      </p:cBhvr>
                                      <p:to>
                                        <a:srgbClr val="BFBFBF"/>
                                      </p:to>
                                    </p:animClr>
                                  </p:childTnLst>
                                </p:cTn>
                              </p:par>
                              <p:par>
                                <p:cTn id="15" presetID="3" presetClass="emph" presetSubtype="2" fill="hold" nodeType="withEffect">
                                  <p:stCondLst>
                                    <p:cond delay="0"/>
                                  </p:stCondLst>
                                  <p:childTnLst>
                                    <p:animClr clrSpc="rgb" dir="cw">
                                      <p:cBhvr override="childStyle">
                                        <p:cTn id="16" dur="10" fill="hold"/>
                                        <p:tgtEl>
                                          <p:spTgt spid="3">
                                            <p:txEl>
                                              <p:pRg st="4" end="4"/>
                                            </p:txEl>
                                          </p:spTgt>
                                        </p:tgtEl>
                                        <p:attrNameLst>
                                          <p:attrName>style.color</p:attrName>
                                        </p:attrNameLst>
                                      </p:cBhvr>
                                      <p:to>
                                        <a:srgbClr val="BFBFBF"/>
                                      </p:to>
                                    </p:animClr>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0" y="2571750"/>
            <a:ext cx="9144000" cy="1487532"/>
            <a:chOff x="0" y="2571750"/>
            <a:chExt cx="9144000" cy="1487532"/>
          </a:xfrm>
        </p:grpSpPr>
        <p:sp>
          <p:nvSpPr>
            <p:cNvPr id="26" name="Rechteck 25"/>
            <p:cNvSpPr/>
            <p:nvPr/>
          </p:nvSpPr>
          <p:spPr>
            <a:xfrm>
              <a:off x="1510685" y="2571750"/>
              <a:ext cx="3519397" cy="1485876"/>
            </a:xfrm>
            <a:prstGeom prst="rect">
              <a:avLst/>
            </a:prstGeom>
            <a:solidFill>
              <a:srgbClr val="214C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14C6E"/>
                </a:solidFill>
              </a:endParaRPr>
            </a:p>
          </p:txBody>
        </p:sp>
        <p:sp>
          <p:nvSpPr>
            <p:cNvPr id="22" name="Rechteck 21"/>
            <p:cNvSpPr/>
            <p:nvPr/>
          </p:nvSpPr>
          <p:spPr>
            <a:xfrm>
              <a:off x="0" y="2571750"/>
              <a:ext cx="1452581" cy="1485876"/>
            </a:xfrm>
            <a:prstGeom prst="rect">
              <a:avLst/>
            </a:prstGeom>
            <a:solidFill>
              <a:srgbClr val="7F8F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F8F94"/>
                </a:solidFill>
              </a:endParaRPr>
            </a:p>
          </p:txBody>
        </p:sp>
        <p:pic>
          <p:nvPicPr>
            <p:cNvPr id="16" name="Bild 15" descr="Bildschirmfoto 2016-04-19 um 11.44.40.png"/>
            <p:cNvPicPr>
              <a:picLocks noChangeAspect="1"/>
            </p:cNvPicPr>
            <p:nvPr/>
          </p:nvPicPr>
          <p:blipFill rotWithShape="1">
            <a:blip r:embed="rId4">
              <a:extLst>
                <a:ext uri="{28A0092B-C50C-407E-A947-70E740481C1C}">
                  <a14:useLocalDpi xmlns:a14="http://schemas.microsoft.com/office/drawing/2010/main" val="0"/>
                </a:ext>
              </a:extLst>
            </a:blip>
            <a:srcRect t="713" b="1024"/>
            <a:stretch/>
          </p:blipFill>
          <p:spPr>
            <a:xfrm>
              <a:off x="5091881" y="2573382"/>
              <a:ext cx="4052119" cy="1485900"/>
            </a:xfrm>
            <a:prstGeom prst="rect">
              <a:avLst/>
            </a:prstGeom>
          </p:spPr>
        </p:pic>
      </p:grpSp>
      <p:sp>
        <p:nvSpPr>
          <p:cNvPr id="18" name="Titel 6"/>
          <p:cNvSpPr txBox="1">
            <a:spLocks/>
          </p:cNvSpPr>
          <p:nvPr/>
        </p:nvSpPr>
        <p:spPr>
          <a:xfrm>
            <a:off x="467544" y="1415264"/>
            <a:ext cx="8352928" cy="1296144"/>
          </a:xfrm>
          <a:prstGeom prst="rect">
            <a:avLst/>
          </a:prstGeom>
          <a:ln>
            <a:noFill/>
          </a:ln>
          <a:effectLst/>
          <a:scene3d>
            <a:camera prst="orthographicFront"/>
            <a:lightRig rig="contrasting" dir="t">
              <a:rot lat="0" lon="0" rev="1500000"/>
            </a:lightRig>
          </a:scene3d>
          <a:sp3d prstMaterial="meta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sz="1200" dirty="0">
                <a:ln w="4496" cap="flat" cmpd="sng" algn="ctr">
                  <a:noFill/>
                  <a:prstDash val="solid"/>
                  <a:round/>
                </a:ln>
                <a:solidFill>
                  <a:srgbClr val="214C6E"/>
                </a:solidFill>
                <a:latin typeface="Verdana" panose="020B0604030504040204" pitchFamily="34" charset="0"/>
                <a:ea typeface="Verdana" panose="020B0604030504040204" pitchFamily="34" charset="0"/>
                <a:cs typeface="Verdana" panose="020B0604030504040204" pitchFamily="34" charset="0"/>
              </a:rPr>
              <a:t>CONTACT:</a:t>
            </a:r>
            <a:endParaRPr lang="en-US" sz="1200" dirty="0">
              <a:solidFill>
                <a:srgbClr val="214C6E"/>
              </a:solidFill>
              <a:latin typeface="Verdana" panose="020B0604030504040204" pitchFamily="34" charset="0"/>
              <a:ea typeface="Verdana" panose="020B0604030504040204" pitchFamily="34" charset="0"/>
              <a:cs typeface="Verdana" panose="020B0604030504040204" pitchFamily="34" charset="0"/>
            </a:endParaRPr>
          </a:p>
          <a:p>
            <a:pPr algn="l"/>
            <a:endParaRPr lang="en-US" sz="1050" dirty="0">
              <a:solidFill>
                <a:srgbClr val="7F8F94"/>
              </a:solidFill>
              <a:latin typeface="Verdana" panose="020B0604030504040204" pitchFamily="34" charset="0"/>
              <a:ea typeface="Verdana" panose="020B0604030504040204" pitchFamily="34" charset="0"/>
              <a:cs typeface="Verdana" panose="020B0604030504040204" pitchFamily="34" charset="0"/>
            </a:endParaRPr>
          </a:p>
          <a:p>
            <a:pPr algn="l">
              <a:lnSpc>
                <a:spcPct val="140000"/>
              </a:lnSpc>
            </a:pPr>
            <a:r>
              <a:rPr lang="en-US" sz="900" dirty="0">
                <a:solidFill>
                  <a:srgbClr val="7F8F94"/>
                </a:solidFill>
                <a:latin typeface="Verdana" panose="020B0604030504040204" pitchFamily="34" charset="0"/>
                <a:ea typeface="Verdana" panose="020B0604030504040204" pitchFamily="34" charset="0"/>
                <a:cs typeface="Verdana" panose="020B0604030504040204" pitchFamily="34" charset="0"/>
              </a:rPr>
              <a:t>Ao.Univ.-Prof. Dipl.-</a:t>
            </a:r>
            <a:r>
              <a:rPr lang="en-US" sz="900" dirty="0" err="1">
                <a:solidFill>
                  <a:srgbClr val="7F8F94"/>
                </a:solidFill>
                <a:latin typeface="Verdana" panose="020B0604030504040204" pitchFamily="34" charset="0"/>
                <a:ea typeface="Verdana" panose="020B0604030504040204" pitchFamily="34" charset="0"/>
                <a:cs typeface="Verdana" panose="020B0604030504040204" pitchFamily="34" charset="0"/>
              </a:rPr>
              <a:t>Ing</a:t>
            </a:r>
            <a:r>
              <a:rPr lang="en-US" sz="900" dirty="0">
                <a:solidFill>
                  <a:srgbClr val="7F8F94"/>
                </a:solidFill>
                <a:latin typeface="Verdana" panose="020B0604030504040204" pitchFamily="34" charset="0"/>
                <a:ea typeface="Verdana" panose="020B0604030504040204" pitchFamily="34" charset="0"/>
                <a:cs typeface="Verdana" panose="020B0604030504040204" pitchFamily="34" charset="0"/>
              </a:rPr>
              <a:t>. Dr. Andreas Wimmer </a:t>
            </a:r>
            <a:r>
              <a:rPr lang="en-US" sz="900" dirty="0">
                <a:solidFill>
                  <a:srgbClr val="7F8F94"/>
                </a:solidFill>
                <a:latin typeface="Verdana" panose="020B0604030504040204" pitchFamily="34" charset="0"/>
                <a:ea typeface="Verdana" panose="020B0604030504040204" pitchFamily="34" charset="0"/>
                <a:cs typeface="Verdana" panose="020B0604030504040204" pitchFamily="34" charset="0"/>
                <a:sym typeface="Wingdings"/>
              </a:rPr>
              <a:t></a:t>
            </a:r>
            <a:r>
              <a:rPr lang="en-US" sz="900" dirty="0">
                <a:solidFill>
                  <a:srgbClr val="7F8F94"/>
                </a:solidFill>
                <a:latin typeface="Verdana" panose="020B0604030504040204" pitchFamily="34" charset="0"/>
                <a:ea typeface="Verdana" panose="020B0604030504040204" pitchFamily="34" charset="0"/>
                <a:cs typeface="Verdana" panose="020B0604030504040204" pitchFamily="34" charset="0"/>
              </a:rPr>
              <a:t> CEO and Scientific Director </a:t>
            </a:r>
            <a:r>
              <a:rPr lang="en-US" sz="900" dirty="0">
                <a:solidFill>
                  <a:srgbClr val="7F8F94"/>
                </a:solidFill>
                <a:latin typeface="Verdana" panose="020B0604030504040204" pitchFamily="34" charset="0"/>
                <a:ea typeface="Verdana" panose="020B0604030504040204" pitchFamily="34" charset="0"/>
                <a:cs typeface="Verdana" panose="020B0604030504040204" pitchFamily="34" charset="0"/>
                <a:sym typeface="Wingdings"/>
              </a:rPr>
              <a:t></a:t>
            </a:r>
            <a:r>
              <a:rPr lang="en-US" sz="900" dirty="0">
                <a:solidFill>
                  <a:srgbClr val="7F8F94"/>
                </a:solidFill>
                <a:latin typeface="Verdana" panose="020B0604030504040204" pitchFamily="34" charset="0"/>
                <a:ea typeface="Verdana" panose="020B0604030504040204" pitchFamily="34" charset="0"/>
                <a:cs typeface="Verdana" panose="020B0604030504040204" pitchFamily="34" charset="0"/>
              </a:rPr>
              <a:t> Email: </a:t>
            </a:r>
            <a:r>
              <a:rPr lang="en-US" sz="900" u="sng" dirty="0">
                <a:solidFill>
                  <a:srgbClr val="214C6E"/>
                </a:solidFill>
                <a:latin typeface="Verdana" panose="020B0604030504040204" pitchFamily="34" charset="0"/>
                <a:ea typeface="Verdana" panose="020B0604030504040204" pitchFamily="34" charset="0"/>
                <a:cs typeface="Verdana" panose="020B0604030504040204" pitchFamily="34" charset="0"/>
              </a:rPr>
              <a:t>andreas.wimmer@lec.tugraz.at</a:t>
            </a:r>
          </a:p>
          <a:p>
            <a:pPr algn="l">
              <a:lnSpc>
                <a:spcPct val="140000"/>
              </a:lnSpc>
            </a:pPr>
            <a:r>
              <a:rPr lang="en-US" sz="900" dirty="0">
                <a:solidFill>
                  <a:srgbClr val="7F8F94"/>
                </a:solidFill>
                <a:latin typeface="Verdana" panose="020B0604030504040204" pitchFamily="34" charset="0"/>
                <a:ea typeface="Verdana" panose="020B0604030504040204" pitchFamily="34" charset="0"/>
                <a:cs typeface="Verdana" panose="020B0604030504040204" pitchFamily="34" charset="0"/>
              </a:rPr>
              <a:t>LEC GmbH </a:t>
            </a:r>
            <a:r>
              <a:rPr lang="en-US" sz="900" dirty="0">
                <a:solidFill>
                  <a:srgbClr val="7F8F94"/>
                </a:solidFill>
                <a:latin typeface="Verdana" panose="020B0604030504040204" pitchFamily="34" charset="0"/>
                <a:ea typeface="Verdana" panose="020B0604030504040204" pitchFamily="34" charset="0"/>
                <a:cs typeface="Verdana" panose="020B0604030504040204" pitchFamily="34" charset="0"/>
                <a:sym typeface="Wingdings"/>
              </a:rPr>
              <a:t></a:t>
            </a:r>
            <a:r>
              <a:rPr lang="en-US" sz="900" dirty="0">
                <a:solidFill>
                  <a:srgbClr val="7F8F94"/>
                </a:solidFill>
                <a:latin typeface="Verdana" panose="020B0604030504040204" pitchFamily="34" charset="0"/>
                <a:ea typeface="Verdana" panose="020B0604030504040204" pitchFamily="34" charset="0"/>
                <a:cs typeface="Verdana" panose="020B0604030504040204" pitchFamily="34" charset="0"/>
              </a:rPr>
              <a:t> Inffeldgasse 19 </a:t>
            </a:r>
            <a:r>
              <a:rPr lang="en-US" sz="900" dirty="0">
                <a:solidFill>
                  <a:srgbClr val="7F8F94"/>
                </a:solidFill>
                <a:latin typeface="Verdana" panose="020B0604030504040204" pitchFamily="34" charset="0"/>
                <a:ea typeface="Verdana" panose="020B0604030504040204" pitchFamily="34" charset="0"/>
                <a:cs typeface="Verdana" panose="020B0604030504040204" pitchFamily="34" charset="0"/>
                <a:sym typeface="Wingdings"/>
              </a:rPr>
              <a:t></a:t>
            </a:r>
            <a:r>
              <a:rPr lang="en-US" sz="900" dirty="0">
                <a:solidFill>
                  <a:srgbClr val="7F8F94"/>
                </a:solidFill>
                <a:latin typeface="Verdana" panose="020B0604030504040204" pitchFamily="34" charset="0"/>
                <a:ea typeface="Verdana" panose="020B0604030504040204" pitchFamily="34" charset="0"/>
                <a:cs typeface="Verdana" panose="020B0604030504040204" pitchFamily="34" charset="0"/>
              </a:rPr>
              <a:t> A-8010 Graz, Austria </a:t>
            </a:r>
            <a:r>
              <a:rPr lang="en-US" sz="900" dirty="0">
                <a:solidFill>
                  <a:srgbClr val="7F8F94"/>
                </a:solidFill>
                <a:latin typeface="Verdana" panose="020B0604030504040204" pitchFamily="34" charset="0"/>
                <a:ea typeface="Verdana" panose="020B0604030504040204" pitchFamily="34" charset="0"/>
                <a:cs typeface="Verdana" panose="020B0604030504040204" pitchFamily="34" charset="0"/>
                <a:sym typeface="Wingdings"/>
              </a:rPr>
              <a:t></a:t>
            </a:r>
            <a:r>
              <a:rPr lang="en-US" sz="900" dirty="0">
                <a:solidFill>
                  <a:srgbClr val="7F8F94"/>
                </a:solidFill>
                <a:latin typeface="Verdana" panose="020B0604030504040204" pitchFamily="34" charset="0"/>
                <a:ea typeface="Verdana" panose="020B0604030504040204" pitchFamily="34" charset="0"/>
                <a:cs typeface="Verdana" panose="020B0604030504040204" pitchFamily="34" charset="0"/>
              </a:rPr>
              <a:t> Phone: +43 (316) 873-30101 </a:t>
            </a:r>
            <a:r>
              <a:rPr lang="en-US" sz="900" dirty="0">
                <a:solidFill>
                  <a:srgbClr val="7F8F94"/>
                </a:solidFill>
                <a:latin typeface="Verdana" panose="020B0604030504040204" pitchFamily="34" charset="0"/>
                <a:ea typeface="Verdana" panose="020B0604030504040204" pitchFamily="34" charset="0"/>
                <a:cs typeface="Verdana" panose="020B0604030504040204" pitchFamily="34" charset="0"/>
                <a:sym typeface="Wingdings"/>
              </a:rPr>
              <a:t> </a:t>
            </a:r>
            <a:r>
              <a:rPr lang="en-US" sz="900" dirty="0">
                <a:solidFill>
                  <a:srgbClr val="7F8F94"/>
                </a:solidFill>
                <a:latin typeface="Verdana" panose="020B0604030504040204" pitchFamily="34" charset="0"/>
                <a:ea typeface="Verdana" panose="020B0604030504040204" pitchFamily="34" charset="0"/>
                <a:cs typeface="Verdana" panose="020B0604030504040204" pitchFamily="34" charset="0"/>
              </a:rPr>
              <a:t>Fax: +43 (316) 873-30102 </a:t>
            </a:r>
            <a:r>
              <a:rPr lang="en-US" sz="900" dirty="0">
                <a:solidFill>
                  <a:srgbClr val="7F8F94"/>
                </a:solidFill>
                <a:latin typeface="Verdana" panose="020B0604030504040204" pitchFamily="34" charset="0"/>
                <a:ea typeface="Verdana" panose="020B0604030504040204" pitchFamily="34" charset="0"/>
                <a:cs typeface="Verdana" panose="020B0604030504040204" pitchFamily="34" charset="0"/>
                <a:sym typeface="Wingdings"/>
              </a:rPr>
              <a:t></a:t>
            </a:r>
            <a:r>
              <a:rPr lang="en-US" sz="900" dirty="0">
                <a:solidFill>
                  <a:srgbClr val="7F8F94"/>
                </a:solidFill>
                <a:latin typeface="Verdana" panose="020B0604030504040204" pitchFamily="34" charset="0"/>
                <a:ea typeface="Verdana" panose="020B0604030504040204" pitchFamily="34" charset="0"/>
                <a:cs typeface="Verdana" panose="020B0604030504040204" pitchFamily="34" charset="0"/>
              </a:rPr>
              <a:t> www.lec.at</a:t>
            </a:r>
            <a:endParaRPr lang="en-US" sz="900" dirty="0">
              <a:ln w="4496" cap="flat" cmpd="sng" algn="ctr">
                <a:noFill/>
                <a:prstDash val="solid"/>
                <a:round/>
              </a:ln>
              <a:solidFill>
                <a:srgbClr val="7F8F94"/>
              </a:solidFill>
              <a:latin typeface="Verdana" panose="020B0604030504040204" pitchFamily="34" charset="0"/>
              <a:ea typeface="Verdana" panose="020B0604030504040204" pitchFamily="34" charset="0"/>
              <a:cs typeface="Verdana" panose="020B0604030504040204" pitchFamily="34" charset="0"/>
            </a:endParaRPr>
          </a:p>
          <a:p>
            <a:pPr algn="l">
              <a:lnSpc>
                <a:spcPct val="140000"/>
              </a:lnSpc>
            </a:pPr>
            <a:r>
              <a:rPr lang="en-US" sz="900" dirty="0">
                <a:solidFill>
                  <a:srgbClr val="7F8F94"/>
                </a:solidFill>
                <a:latin typeface="Verdana" panose="020B0604030504040204" pitchFamily="34" charset="0"/>
                <a:ea typeface="Verdana" panose="020B0604030504040204" pitchFamily="34" charset="0"/>
                <a:cs typeface="Verdana" panose="020B0604030504040204" pitchFamily="34" charset="0"/>
              </a:rPr>
              <a:t> </a:t>
            </a:r>
          </a:p>
        </p:txBody>
      </p:sp>
      <p:sp>
        <p:nvSpPr>
          <p:cNvPr id="24" name="Titel 6"/>
          <p:cNvSpPr txBox="1">
            <a:spLocks/>
          </p:cNvSpPr>
          <p:nvPr/>
        </p:nvSpPr>
        <p:spPr>
          <a:xfrm>
            <a:off x="1693295" y="2690555"/>
            <a:ext cx="3004768" cy="1274021"/>
          </a:xfrm>
          <a:prstGeom prst="rect">
            <a:avLst/>
          </a:prstGeom>
          <a:ln>
            <a:noFill/>
          </a:ln>
          <a:effectLst/>
          <a:scene3d>
            <a:camera prst="orthographicFront"/>
            <a:lightRig rig="contrasting" dir="t">
              <a:rot lat="0" lon="0" rev="1500000"/>
            </a:lightRig>
          </a:scene3d>
          <a:sp3d prstMaterial="meta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90170">
              <a:lnSpc>
                <a:spcPct val="120000"/>
              </a:lnSpc>
              <a:spcBef>
                <a:spcPts val="9600"/>
              </a:spcBef>
            </a:pPr>
            <a:r>
              <a:rPr lang="en-US" sz="2400" dirty="0">
                <a:ln w="4496" cap="flat" cmpd="sng" algn="ctr">
                  <a:noFill/>
                  <a:prstDash val="solid"/>
                  <a:round/>
                </a:ln>
                <a:solidFill>
                  <a:schemeClr val="bg1"/>
                </a:solidFill>
                <a:latin typeface="Verdana" panose="020B0604030504040204" pitchFamily="34" charset="0"/>
                <a:ea typeface="Verdana" panose="020B0604030504040204" pitchFamily="34" charset="0"/>
                <a:cs typeface="Verdana" panose="020B0604030504040204" pitchFamily="34" charset="0"/>
              </a:rPr>
              <a:t>Thank you for </a:t>
            </a:r>
            <a:br>
              <a:rPr lang="en-US" sz="2400" dirty="0">
                <a:ln w="4496" cap="flat" cmpd="sng" algn="ctr">
                  <a:noFill/>
                  <a:prstDash val="solid"/>
                  <a:round/>
                </a:ln>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400" dirty="0">
                <a:ln w="4496" cap="flat" cmpd="sng" algn="ctr">
                  <a:noFill/>
                  <a:prstDash val="solid"/>
                  <a:round/>
                </a:ln>
                <a:solidFill>
                  <a:schemeClr val="bg1"/>
                </a:solidFill>
                <a:latin typeface="Verdana" panose="020B0604030504040204" pitchFamily="34" charset="0"/>
                <a:ea typeface="Verdana" panose="020B0604030504040204" pitchFamily="34" charset="0"/>
                <a:cs typeface="Verdana" panose="020B0604030504040204" pitchFamily="34" charset="0"/>
              </a:rPr>
              <a:t>your attention!</a:t>
            </a:r>
          </a:p>
        </p:txBody>
      </p:sp>
      <p:sp>
        <p:nvSpPr>
          <p:cNvPr id="32" name="Textfeld 31"/>
          <p:cNvSpPr txBox="1"/>
          <p:nvPr/>
        </p:nvSpPr>
        <p:spPr bwMode="auto">
          <a:xfrm>
            <a:off x="393026" y="4599393"/>
            <a:ext cx="8363946" cy="5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spAutoFit/>
          </a:bodyPr>
          <a:lstStyle/>
          <a:p>
            <a:r>
              <a:rPr lang="en-US" sz="700" kern="0" dirty="0">
                <a:solidFill>
                  <a:srgbClr val="7F8F94"/>
                </a:solidFill>
                <a:latin typeface="Verdana" panose="020B0604030504040204" pitchFamily="34" charset="0"/>
                <a:ea typeface="Verdana" panose="020B0604030504040204" pitchFamily="34" charset="0"/>
                <a:cs typeface="Verdana" panose="020B0604030504040204" pitchFamily="34" charset="0"/>
              </a:rPr>
              <a:t>The K1 competence center LEC EvoLET is funded by "COMET - Competence Centres for Excellent Technologies Programme" of the Austrian Federal Ministry for Climate Action, Environment, Energy, Mobility, Innovation and Technology (BMK), the Austrian Federal Ministry for Digital and Economic Affairs (BMDW) and the Provinces of Styria, Tyrol and Vienna for the K1-Centre LEC EvoLET. The COMET </a:t>
            </a:r>
            <a:r>
              <a:rPr lang="en-US" sz="700" kern="0" dirty="0" err="1">
                <a:solidFill>
                  <a:srgbClr val="7F8F94"/>
                </a:solidFill>
                <a:latin typeface="Verdana" panose="020B0604030504040204" pitchFamily="34" charset="0"/>
                <a:ea typeface="Verdana" panose="020B0604030504040204" pitchFamily="34" charset="0"/>
                <a:cs typeface="Verdana" panose="020B0604030504040204" pitchFamily="34" charset="0"/>
              </a:rPr>
              <a:t>Programme</a:t>
            </a:r>
            <a:r>
              <a:rPr lang="en-US" sz="700" kern="0" dirty="0">
                <a:solidFill>
                  <a:srgbClr val="7F8F94"/>
                </a:solidFill>
                <a:latin typeface="Verdana" panose="020B0604030504040204" pitchFamily="34" charset="0"/>
                <a:ea typeface="Verdana" panose="020B0604030504040204" pitchFamily="34" charset="0"/>
                <a:cs typeface="Verdana" panose="020B0604030504040204" pitchFamily="34" charset="0"/>
              </a:rPr>
              <a:t> is managed by the Austrian Research Promotion Agency (FFG). </a:t>
            </a:r>
            <a:r>
              <a:rPr lang="en-US" sz="700" kern="0" dirty="0">
                <a:solidFill>
                  <a:srgbClr val="7F8F94"/>
                </a:solidFill>
                <a:latin typeface="Verdana" panose="020B0604030504040204" pitchFamily="34" charset="0"/>
                <a:ea typeface="Verdana" panose="020B0604030504040204" pitchFamily="34" charset="0"/>
                <a:cs typeface="Verdana" panose="020B0604030504040204" pitchFamily="34" charset="0"/>
                <a:sym typeface="Wingdings"/>
              </a:rPr>
              <a:t> </a:t>
            </a:r>
            <a:r>
              <a:rPr lang="en-US" sz="700" kern="0" dirty="0">
                <a:solidFill>
                  <a:srgbClr val="7F8F94"/>
                </a:solidFill>
                <a:latin typeface="Verdana" panose="020B0604030504040204" pitchFamily="34" charset="0"/>
                <a:ea typeface="Verdana" panose="020B0604030504040204" pitchFamily="34" charset="0"/>
                <a:cs typeface="Verdana" panose="020B0604030504040204" pitchFamily="34" charset="0"/>
              </a:rPr>
              <a:t>All information contained in this document is the property of LEC GmbH.</a:t>
            </a:r>
          </a:p>
        </p:txBody>
      </p:sp>
      <p:pic>
        <p:nvPicPr>
          <p:cNvPr id="33" name="Bild 32" descr="LEC-Logo.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1546" y="232316"/>
            <a:ext cx="1075806" cy="464967"/>
          </a:xfrm>
          <a:prstGeom prst="rect">
            <a:avLst/>
          </a:prstGeom>
        </p:spPr>
      </p:pic>
      <p:sp>
        <p:nvSpPr>
          <p:cNvPr id="23" name="Text Box 26">
            <a:extLst>
              <a:ext uri="{FF2B5EF4-FFF2-40B4-BE49-F238E27FC236}">
                <a16:creationId xmlns:a16="http://schemas.microsoft.com/office/drawing/2014/main" id="{DAB99C98-3FB4-4B55-A085-56268C42AF29}"/>
              </a:ext>
            </a:extLst>
          </p:cNvPr>
          <p:cNvSpPr txBox="1">
            <a:spLocks noChangeArrowheads="1"/>
          </p:cNvSpPr>
          <p:nvPr/>
        </p:nvSpPr>
        <p:spPr bwMode="auto">
          <a:xfrm>
            <a:off x="408765" y="4272864"/>
            <a:ext cx="146817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700" dirty="0">
                <a:solidFill>
                  <a:srgbClr val="879AA1"/>
                </a:solidFill>
                <a:latin typeface="Verdana" panose="020B0604030504040204" pitchFamily="34" charset="0"/>
                <a:ea typeface="Verdana" panose="020B0604030504040204" pitchFamily="34" charset="0"/>
                <a:cs typeface="Verdana" panose="020B0604030504040204" pitchFamily="34" charset="0"/>
              </a:rPr>
              <a:t>Funded by comet</a:t>
            </a:r>
          </a:p>
        </p:txBody>
      </p:sp>
      <p:pic>
        <p:nvPicPr>
          <p:cNvPr id="25" name="Picture 3" descr="\\FVKMA006\Projekte_LEC\I002\Sonstiges\LOGOS\LOGOS Fördergeber\COMET.jpg">
            <a:extLst>
              <a:ext uri="{FF2B5EF4-FFF2-40B4-BE49-F238E27FC236}">
                <a16:creationId xmlns:a16="http://schemas.microsoft.com/office/drawing/2014/main" id="{CDC1E3EE-2F37-47C6-9ADE-10298F1B53E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16733" b="59887"/>
          <a:stretch/>
        </p:blipFill>
        <p:spPr bwMode="auto">
          <a:xfrm>
            <a:off x="1331807" y="4302284"/>
            <a:ext cx="624439" cy="14815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pieren 5">
            <a:extLst>
              <a:ext uri="{FF2B5EF4-FFF2-40B4-BE49-F238E27FC236}">
                <a16:creationId xmlns:a16="http://schemas.microsoft.com/office/drawing/2014/main" id="{5F3DA0A5-F65D-4475-B83D-5AF19401F662}"/>
              </a:ext>
            </a:extLst>
          </p:cNvPr>
          <p:cNvGrpSpPr/>
          <p:nvPr/>
        </p:nvGrpSpPr>
        <p:grpSpPr>
          <a:xfrm>
            <a:off x="1989863" y="4221952"/>
            <a:ext cx="5189201" cy="383142"/>
            <a:chOff x="1989863" y="4221952"/>
            <a:chExt cx="5189201" cy="383142"/>
          </a:xfrm>
        </p:grpSpPr>
        <p:pic>
          <p:nvPicPr>
            <p:cNvPr id="3" name="Grafik 2">
              <a:extLst>
                <a:ext uri="{FF2B5EF4-FFF2-40B4-BE49-F238E27FC236}">
                  <a16:creationId xmlns:a16="http://schemas.microsoft.com/office/drawing/2014/main" id="{61DE4CF3-BE5A-4A66-AEC3-674B1FAA37C6}"/>
                </a:ext>
              </a:extLst>
            </p:cNvPr>
            <p:cNvPicPr>
              <a:picLocks noChangeAspect="1"/>
            </p:cNvPicPr>
            <p:nvPr/>
          </p:nvPicPr>
          <p:blipFill>
            <a:blip r:embed="rId7">
              <a:duotone>
                <a:schemeClr val="accent1">
                  <a:shade val="45000"/>
                  <a:satMod val="135000"/>
                </a:schemeClr>
                <a:prstClr val="white"/>
              </a:duotone>
            </a:blip>
            <a:stretch>
              <a:fillRect/>
            </a:stretch>
          </p:blipFill>
          <p:spPr>
            <a:xfrm>
              <a:off x="6934102" y="4267844"/>
              <a:ext cx="244962" cy="248867"/>
            </a:xfrm>
            <a:prstGeom prst="rect">
              <a:avLst/>
            </a:prstGeom>
            <a:noFill/>
          </p:spPr>
        </p:pic>
        <p:pic>
          <p:nvPicPr>
            <p:cNvPr id="9" name="Grafik 8">
              <a:extLst>
                <a:ext uri="{FF2B5EF4-FFF2-40B4-BE49-F238E27FC236}">
                  <a16:creationId xmlns:a16="http://schemas.microsoft.com/office/drawing/2014/main" id="{4B52225B-BB94-4A74-860E-B17CBEB4CA16}"/>
                </a:ext>
              </a:extLst>
            </p:cNvPr>
            <p:cNvPicPr>
              <a:picLocks noChangeAspect="1"/>
            </p:cNvPicPr>
            <p:nvPr/>
          </p:nvPicPr>
          <p:blipFill>
            <a:blip r:embed="rId8">
              <a:duotone>
                <a:schemeClr val="accent1">
                  <a:shade val="45000"/>
                  <a:satMod val="135000"/>
                </a:schemeClr>
                <a:prstClr val="white"/>
              </a:duotone>
            </a:blip>
            <a:stretch>
              <a:fillRect/>
            </a:stretch>
          </p:blipFill>
          <p:spPr>
            <a:xfrm>
              <a:off x="4823914" y="4276659"/>
              <a:ext cx="651330" cy="199614"/>
            </a:xfrm>
            <a:prstGeom prst="rect">
              <a:avLst/>
            </a:prstGeom>
            <a:noFill/>
          </p:spPr>
        </p:pic>
        <p:pic>
          <p:nvPicPr>
            <p:cNvPr id="5" name="Grafik 4">
              <a:extLst>
                <a:ext uri="{FF2B5EF4-FFF2-40B4-BE49-F238E27FC236}">
                  <a16:creationId xmlns:a16="http://schemas.microsoft.com/office/drawing/2014/main" id="{811C2BB0-A789-45AB-A198-929360C0717F}"/>
                </a:ext>
              </a:extLst>
            </p:cNvPr>
            <p:cNvPicPr>
              <a:picLocks noChangeAspect="1"/>
            </p:cNvPicPr>
            <p:nvPr/>
          </p:nvPicPr>
          <p:blipFill>
            <a:blip r:embed="rId9">
              <a:duotone>
                <a:schemeClr val="accent1">
                  <a:shade val="45000"/>
                  <a:satMod val="135000"/>
                </a:schemeClr>
                <a:prstClr val="white"/>
              </a:duotone>
            </a:blip>
            <a:stretch>
              <a:fillRect/>
            </a:stretch>
          </p:blipFill>
          <p:spPr>
            <a:xfrm>
              <a:off x="2723694" y="4237629"/>
              <a:ext cx="826736" cy="331843"/>
            </a:xfrm>
            <a:prstGeom prst="rect">
              <a:avLst/>
            </a:prstGeom>
            <a:noFill/>
          </p:spPr>
        </p:pic>
        <p:pic>
          <p:nvPicPr>
            <p:cNvPr id="4" name="Grafik 3">
              <a:extLst>
                <a:ext uri="{FF2B5EF4-FFF2-40B4-BE49-F238E27FC236}">
                  <a16:creationId xmlns:a16="http://schemas.microsoft.com/office/drawing/2014/main" id="{0460CFF0-BC7E-4650-BED9-BC025CA9E176}"/>
                </a:ext>
              </a:extLst>
            </p:cNvPr>
            <p:cNvPicPr>
              <a:picLocks noChangeAspect="1"/>
            </p:cNvPicPr>
            <p:nvPr/>
          </p:nvPicPr>
          <p:blipFill>
            <a:blip r:embed="rId10">
              <a:duotone>
                <a:schemeClr val="accent1">
                  <a:shade val="45000"/>
                  <a:satMod val="135000"/>
                </a:schemeClr>
                <a:prstClr val="white"/>
              </a:duotone>
            </a:blip>
            <a:stretch>
              <a:fillRect/>
            </a:stretch>
          </p:blipFill>
          <p:spPr>
            <a:xfrm>
              <a:off x="3514303" y="4240417"/>
              <a:ext cx="610945" cy="275085"/>
            </a:xfrm>
            <a:prstGeom prst="rect">
              <a:avLst/>
            </a:prstGeom>
            <a:noFill/>
          </p:spPr>
        </p:pic>
        <p:pic>
          <p:nvPicPr>
            <p:cNvPr id="29" name="Picture 2" descr="Bildergebnis fÃ¼r ffg logo">
              <a:extLst>
                <a:ext uri="{FF2B5EF4-FFF2-40B4-BE49-F238E27FC236}">
                  <a16:creationId xmlns:a16="http://schemas.microsoft.com/office/drawing/2014/main" id="{D7487EA1-C5FB-4E62-B5A3-AB37D8C5F5BB}"/>
                </a:ext>
              </a:extLst>
            </p:cNvPr>
            <p:cNvPicPr>
              <a:picLocks noChangeAspect="1" noChangeArrowheads="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89863" y="4221952"/>
              <a:ext cx="727485" cy="38314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Förderlogo des Landes Tirol | Land Tirol">
              <a:extLst>
                <a:ext uri="{FF2B5EF4-FFF2-40B4-BE49-F238E27FC236}">
                  <a16:creationId xmlns:a16="http://schemas.microsoft.com/office/drawing/2014/main" id="{ED5EC4E2-3E42-425C-BE10-81D3D37ACC71}"/>
                </a:ext>
              </a:extLst>
            </p:cNvPr>
            <p:cNvPicPr>
              <a:picLocks noChangeAspect="1" noChangeArrowheads="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60381" y="4266105"/>
              <a:ext cx="229011" cy="22901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Standortagentur Tirol: Visionsystems">
              <a:extLst>
                <a:ext uri="{FF2B5EF4-FFF2-40B4-BE49-F238E27FC236}">
                  <a16:creationId xmlns:a16="http://schemas.microsoft.com/office/drawing/2014/main" id="{AE472924-D27B-40C1-8F95-F0C5584EEF5D}"/>
                </a:ext>
              </a:extLst>
            </p:cNvPr>
            <p:cNvPicPr>
              <a:picLocks noChangeAspect="1" noChangeArrowheads="1"/>
            </p:cNvPicPr>
            <p:nvPr/>
          </p:nvPicPr>
          <p:blipFill>
            <a:blip r:embed="rId1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06221" y="4272753"/>
              <a:ext cx="372137" cy="21571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Corporate Design des Landes Steiermark - Kommunikation - Land ...">
              <a:extLst>
                <a:ext uri="{FF2B5EF4-FFF2-40B4-BE49-F238E27FC236}">
                  <a16:creationId xmlns:a16="http://schemas.microsoft.com/office/drawing/2014/main" id="{A9BEDCD5-EBB6-492C-BC24-B792B1363DB9}"/>
                </a:ext>
              </a:extLst>
            </p:cNvPr>
            <p:cNvPicPr>
              <a:picLocks noChangeAspect="1" noChangeArrowheads="1"/>
            </p:cNvPicPr>
            <p:nvPr/>
          </p:nvPicPr>
          <p:blipFill>
            <a:blip r:embed="rId1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81765" y="4267962"/>
              <a:ext cx="561648" cy="225294"/>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a:extLst>
                <a:ext uri="{FF2B5EF4-FFF2-40B4-BE49-F238E27FC236}">
                  <a16:creationId xmlns:a16="http://schemas.microsoft.com/office/drawing/2014/main" id="{E22316F2-F92D-4A83-814B-FF8BF580DAC5}"/>
                </a:ext>
              </a:extLst>
            </p:cNvPr>
            <p:cNvPicPr>
              <a:picLocks noChangeAspect="1"/>
            </p:cNvPicPr>
            <p:nvPr/>
          </p:nvPicPr>
          <p:blipFill>
            <a:blip r:embed="rId15">
              <a:duotone>
                <a:schemeClr val="accent1">
                  <a:shade val="45000"/>
                  <a:satMod val="135000"/>
                </a:schemeClr>
                <a:prstClr val="white"/>
              </a:duotone>
            </a:blip>
            <a:stretch>
              <a:fillRect/>
            </a:stretch>
          </p:blipFill>
          <p:spPr>
            <a:xfrm>
              <a:off x="6353469" y="4258708"/>
              <a:ext cx="505521" cy="242887"/>
            </a:xfrm>
            <a:prstGeom prst="rect">
              <a:avLst/>
            </a:prstGeom>
            <a:noFill/>
          </p:spPr>
        </p:pic>
      </p:grpSp>
      <p:grpSp>
        <p:nvGrpSpPr>
          <p:cNvPr id="31" name="Gruppieren 30">
            <a:extLst>
              <a:ext uri="{FF2B5EF4-FFF2-40B4-BE49-F238E27FC236}">
                <a16:creationId xmlns:a16="http://schemas.microsoft.com/office/drawing/2014/main" id="{9CCB2A86-0AC2-49AA-BFBA-2D3F6A8491FD}"/>
              </a:ext>
            </a:extLst>
          </p:cNvPr>
          <p:cNvGrpSpPr/>
          <p:nvPr/>
        </p:nvGrpSpPr>
        <p:grpSpPr>
          <a:xfrm>
            <a:off x="7426553" y="133385"/>
            <a:ext cx="1596872" cy="2006350"/>
            <a:chOff x="7426553" y="133385"/>
            <a:chExt cx="1596872" cy="2006350"/>
          </a:xfrm>
        </p:grpSpPr>
        <p:pic>
          <p:nvPicPr>
            <p:cNvPr id="34" name="Grafik 33">
              <a:extLst>
                <a:ext uri="{FF2B5EF4-FFF2-40B4-BE49-F238E27FC236}">
                  <a16:creationId xmlns:a16="http://schemas.microsoft.com/office/drawing/2014/main" id="{AE68DC35-FD2C-4ED0-9F66-086CD22D41CE}"/>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5294"/>
            <a:stretch/>
          </p:blipFill>
          <p:spPr>
            <a:xfrm>
              <a:off x="7620000" y="133385"/>
              <a:ext cx="1209978" cy="1718352"/>
            </a:xfrm>
            <a:prstGeom prst="rect">
              <a:avLst/>
            </a:prstGeom>
          </p:spPr>
        </p:pic>
        <p:sp>
          <p:nvSpPr>
            <p:cNvPr id="35" name="Rectangle 2">
              <a:extLst>
                <a:ext uri="{FF2B5EF4-FFF2-40B4-BE49-F238E27FC236}">
                  <a16:creationId xmlns:a16="http://schemas.microsoft.com/office/drawing/2014/main" id="{4B804998-68C3-4992-97CE-6AB82CCB589E}"/>
                </a:ext>
              </a:extLst>
            </p:cNvPr>
            <p:cNvSpPr>
              <a:spLocks noChangeArrowheads="1"/>
            </p:cNvSpPr>
            <p:nvPr/>
          </p:nvSpPr>
          <p:spPr bwMode="auto">
            <a:xfrm>
              <a:off x="7426553" y="1878125"/>
              <a:ext cx="159687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p>
              <a:pPr eaLnBrk="0" fontAlgn="base" hangingPunct="0">
                <a:spcBef>
                  <a:spcPct val="0"/>
                </a:spcBef>
                <a:spcAft>
                  <a:spcPct val="0"/>
                </a:spcAft>
              </a:pPr>
              <a:r>
                <a:rPr lang="en-US" altLang="de-DE" sz="1100" b="1" dirty="0">
                  <a:solidFill>
                    <a:srgbClr val="275C88"/>
                  </a:solidFill>
                  <a:latin typeface="Verdana" panose="020B0604030504040204" pitchFamily="34" charset="0"/>
                  <a:ea typeface="Verdana" panose="020B0604030504040204" pitchFamily="34" charset="0"/>
                  <a:cs typeface="Verdana" panose="020B0604030504040204" pitchFamily="34" charset="0"/>
                </a:rPr>
                <a:t>Markus Roßmann</a:t>
              </a:r>
            </a:p>
          </p:txBody>
        </p:sp>
      </p:grpSp>
      <p:pic>
        <p:nvPicPr>
          <p:cNvPr id="10" name="Audio 9">
            <a:hlinkClick r:id="" action="ppaction://media"/>
            <a:extLst>
              <a:ext uri="{FF2B5EF4-FFF2-40B4-BE49-F238E27FC236}">
                <a16:creationId xmlns:a16="http://schemas.microsoft.com/office/drawing/2014/main" id="{D51FA452-4A09-4E1E-9CF5-53E2BCBEDEE7}"/>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682152462"/>
      </p:ext>
    </p:extLst>
  </p:cSld>
  <p:clrMapOvr>
    <a:masterClrMapping/>
  </p:clrMapOvr>
  <mc:AlternateContent xmlns:mc="http://schemas.openxmlformats.org/markup-compatibility/2006">
    <mc:Choice xmlns:p14="http://schemas.microsoft.com/office/powerpoint/2010/main" Requires="p14">
      <p:transition spd="slow" p14:dur="2000" advTm="3176"/>
    </mc:Choice>
    <mc:Fallback>
      <p:transition spd="slow" advTm="3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0"/>
          </p:nvPr>
        </p:nvSpPr>
        <p:spPr/>
        <p:txBody>
          <a:bodyPr/>
          <a:lstStyle/>
          <a:p>
            <a:pPr>
              <a:lnSpc>
                <a:spcPct val="150000"/>
              </a:lnSpc>
            </a:pPr>
            <a:r>
              <a:rPr lang="en-US" dirty="0"/>
              <a:t>Combining methanol steam reforming, a CO</a:t>
            </a:r>
            <a:r>
              <a:rPr lang="en-US" baseline="-25000" dirty="0"/>
              <a:t>2</a:t>
            </a:r>
            <a:r>
              <a:rPr lang="en-US" dirty="0"/>
              <a:t> capture system and a hydrogen-fueled ICE</a:t>
            </a:r>
          </a:p>
          <a:p>
            <a:pPr>
              <a:lnSpc>
                <a:spcPct val="150000"/>
              </a:lnSpc>
            </a:pPr>
            <a:r>
              <a:rPr lang="en-US" dirty="0"/>
              <a:t>Emissions reduction</a:t>
            </a:r>
          </a:p>
          <a:p>
            <a:pPr marL="628650" lvl="1" indent="-268288">
              <a:lnSpc>
                <a:spcPct val="150000"/>
              </a:lnSpc>
            </a:pPr>
            <a:r>
              <a:rPr lang="en-US" dirty="0"/>
              <a:t>97% reduction in CO</a:t>
            </a:r>
            <a:r>
              <a:rPr lang="en-US" baseline="-25000" dirty="0"/>
              <a:t>2</a:t>
            </a:r>
            <a:r>
              <a:rPr lang="en-US" dirty="0"/>
              <a:t> emissions</a:t>
            </a:r>
          </a:p>
          <a:p>
            <a:pPr marL="628650" lvl="1" indent="-268288">
              <a:lnSpc>
                <a:spcPct val="150000"/>
              </a:lnSpc>
            </a:pPr>
            <a:r>
              <a:rPr lang="en-US" dirty="0"/>
              <a:t>Elimination of </a:t>
            </a:r>
            <a:r>
              <a:rPr lang="en-US" dirty="0" err="1"/>
              <a:t>SOx</a:t>
            </a:r>
            <a:r>
              <a:rPr lang="en-US" dirty="0"/>
              <a:t> and PM emissions</a:t>
            </a:r>
          </a:p>
          <a:p>
            <a:pPr marL="628650" lvl="1" indent="-268288">
              <a:lnSpc>
                <a:spcPct val="150000"/>
              </a:lnSpc>
            </a:pPr>
            <a:r>
              <a:rPr lang="en-US" dirty="0"/>
              <a:t>Reduction of NOx emissions</a:t>
            </a:r>
          </a:p>
          <a:p>
            <a:endParaRPr lang="en-US" dirty="0"/>
          </a:p>
        </p:txBody>
      </p:sp>
      <p:pic>
        <p:nvPicPr>
          <p:cNvPr id="4" name="Grafik 3">
            <a:extLst>
              <a:ext uri="{FF2B5EF4-FFF2-40B4-BE49-F238E27FC236}">
                <a16:creationId xmlns:a16="http://schemas.microsoft.com/office/drawing/2014/main" id="{323C823C-0D54-481A-A505-D4F1A9F30860}"/>
              </a:ext>
            </a:extLst>
          </p:cNvPr>
          <p:cNvPicPr>
            <a:picLocks noChangeAspect="1"/>
          </p:cNvPicPr>
          <p:nvPr/>
        </p:nvPicPr>
        <p:blipFill rotWithShape="1">
          <a:blip r:embed="rId6"/>
          <a:srcRect l="2355"/>
          <a:stretch/>
        </p:blipFill>
        <p:spPr>
          <a:xfrm>
            <a:off x="5298948" y="1786899"/>
            <a:ext cx="3694104" cy="2352201"/>
          </a:xfrm>
          <a:prstGeom prst="rect">
            <a:avLst/>
          </a:prstGeom>
        </p:spPr>
      </p:pic>
      <p:sp>
        <p:nvSpPr>
          <p:cNvPr id="5" name="Textplatzhalter 4">
            <a:extLst>
              <a:ext uri="{FF2B5EF4-FFF2-40B4-BE49-F238E27FC236}">
                <a16:creationId xmlns:a16="http://schemas.microsoft.com/office/drawing/2014/main" id="{2B7B57B2-BB1B-4286-ADF3-87C7851118CE}"/>
              </a:ext>
            </a:extLst>
          </p:cNvPr>
          <p:cNvSpPr>
            <a:spLocks noGrp="1"/>
          </p:cNvSpPr>
          <p:nvPr>
            <p:ph type="body" sz="quarter" idx="13"/>
          </p:nvPr>
        </p:nvSpPr>
        <p:spPr/>
        <p:txBody>
          <a:bodyPr/>
          <a:lstStyle/>
          <a:p>
            <a:r>
              <a:rPr lang="de-AT" dirty="0"/>
              <a:t>The </a:t>
            </a:r>
            <a:r>
              <a:rPr lang="de-AT" dirty="0" err="1"/>
              <a:t>HyMethShip</a:t>
            </a:r>
            <a:r>
              <a:rPr lang="de-AT" dirty="0"/>
              <a:t> </a:t>
            </a:r>
            <a:r>
              <a:rPr lang="de-AT" dirty="0" err="1"/>
              <a:t>project</a:t>
            </a:r>
            <a:endParaRPr lang="de-AT" dirty="0"/>
          </a:p>
        </p:txBody>
      </p:sp>
      <p:sp>
        <p:nvSpPr>
          <p:cNvPr id="2" name="Titel 1"/>
          <p:cNvSpPr>
            <a:spLocks noGrp="1"/>
          </p:cNvSpPr>
          <p:nvPr>
            <p:ph type="title"/>
          </p:nvPr>
        </p:nvSpPr>
        <p:spPr/>
        <p:txBody>
          <a:bodyPr/>
          <a:lstStyle/>
          <a:p>
            <a:r>
              <a:rPr lang="en-US" dirty="0">
                <a:solidFill>
                  <a:srgbClr val="275C88"/>
                </a:solidFill>
              </a:rPr>
              <a:t>Introduction	</a:t>
            </a:r>
          </a:p>
        </p:txBody>
      </p:sp>
      <p:pic>
        <p:nvPicPr>
          <p:cNvPr id="8" name="Audio 7">
            <a:hlinkClick r:id="" action="ppaction://media"/>
            <a:extLst>
              <a:ext uri="{FF2B5EF4-FFF2-40B4-BE49-F238E27FC236}">
                <a16:creationId xmlns:a16="http://schemas.microsoft.com/office/drawing/2014/main" id="{E47F9388-A6DA-474C-A9B0-3AEE1699D7C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596263141"/>
      </p:ext>
    </p:extLst>
  </p:cSld>
  <p:clrMapOvr>
    <a:masterClrMapping/>
  </p:clrMapOvr>
  <mc:AlternateContent xmlns:mc="http://schemas.openxmlformats.org/markup-compatibility/2006" xmlns:p14="http://schemas.microsoft.com/office/powerpoint/2010/main">
    <mc:Choice Requires="p14">
      <p:transition spd="slow" p14:dur="2000" advTm="79266"/>
    </mc:Choice>
    <mc:Fallback xmlns="">
      <p:transition spd="slow" advTm="79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02C0ADD-D6E5-4C2C-AAF0-E724C080315D}"/>
              </a:ext>
            </a:extLst>
          </p:cNvPr>
          <p:cNvSpPr>
            <a:spLocks noGrp="1"/>
          </p:cNvSpPr>
          <p:nvPr>
            <p:ph type="body" sz="quarter" idx="13"/>
          </p:nvPr>
        </p:nvSpPr>
        <p:spPr/>
        <p:txBody>
          <a:bodyPr/>
          <a:lstStyle/>
          <a:p>
            <a:endParaRPr lang="de-AT"/>
          </a:p>
        </p:txBody>
      </p:sp>
      <p:sp>
        <p:nvSpPr>
          <p:cNvPr id="3" name="Inhaltsplatzhalter 2">
            <a:extLst>
              <a:ext uri="{FF2B5EF4-FFF2-40B4-BE49-F238E27FC236}">
                <a16:creationId xmlns:a16="http://schemas.microsoft.com/office/drawing/2014/main" id="{C307DBA6-B293-46DE-AD80-9971AABB03D5}"/>
              </a:ext>
            </a:extLst>
          </p:cNvPr>
          <p:cNvSpPr>
            <a:spLocks noGrp="1"/>
          </p:cNvSpPr>
          <p:nvPr>
            <p:ph sz="quarter" idx="10"/>
          </p:nvPr>
        </p:nvSpPr>
        <p:spPr/>
        <p:txBody>
          <a:bodyPr/>
          <a:lstStyle/>
          <a:p>
            <a:r>
              <a:rPr lang="en-US" sz="1800" dirty="0"/>
              <a:t>Enhance the understanding of hydrogen ignition and combustion in large bore, high-speed engines</a:t>
            </a:r>
          </a:p>
          <a:p>
            <a:pPr lvl="1"/>
            <a:endParaRPr lang="en-US" sz="1600" dirty="0"/>
          </a:p>
          <a:p>
            <a:r>
              <a:rPr lang="en-US" sz="1800" dirty="0" err="1"/>
              <a:t>Developement</a:t>
            </a:r>
            <a:r>
              <a:rPr lang="en-US" sz="1800" dirty="0"/>
              <a:t> of a heat release model for hydrogen combustion that can be used for:</a:t>
            </a:r>
          </a:p>
          <a:p>
            <a:pPr lvl="1"/>
            <a:r>
              <a:rPr lang="en-US" sz="1600" dirty="0"/>
              <a:t>NO</a:t>
            </a:r>
            <a:r>
              <a:rPr lang="en-US" sz="1600" baseline="-25000" dirty="0"/>
              <a:t>x</a:t>
            </a:r>
            <a:r>
              <a:rPr lang="en-US" sz="1600" dirty="0"/>
              <a:t> emissions predictions</a:t>
            </a:r>
          </a:p>
          <a:p>
            <a:pPr lvl="1"/>
            <a:r>
              <a:rPr lang="de-AT" sz="1600" dirty="0"/>
              <a:t>1D </a:t>
            </a:r>
            <a:r>
              <a:rPr lang="de-AT" sz="1600" dirty="0" err="1"/>
              <a:t>simulation-based</a:t>
            </a:r>
            <a:r>
              <a:rPr lang="de-AT" sz="1600" dirty="0"/>
              <a:t> </a:t>
            </a:r>
            <a:r>
              <a:rPr lang="de-AT" sz="1600" dirty="0" err="1"/>
              <a:t>performance</a:t>
            </a:r>
            <a:r>
              <a:rPr lang="de-AT" sz="1600" dirty="0"/>
              <a:t> </a:t>
            </a:r>
            <a:r>
              <a:rPr lang="de-AT" sz="1600" dirty="0" err="1"/>
              <a:t>optimization</a:t>
            </a:r>
            <a:endParaRPr lang="de-AT" sz="1600" dirty="0"/>
          </a:p>
        </p:txBody>
      </p:sp>
      <p:sp>
        <p:nvSpPr>
          <p:cNvPr id="4" name="Titel 3">
            <a:extLst>
              <a:ext uri="{FF2B5EF4-FFF2-40B4-BE49-F238E27FC236}">
                <a16:creationId xmlns:a16="http://schemas.microsoft.com/office/drawing/2014/main" id="{A682373C-36A1-4B06-9BD4-3D1B20698870}"/>
              </a:ext>
            </a:extLst>
          </p:cNvPr>
          <p:cNvSpPr>
            <a:spLocks noGrp="1"/>
          </p:cNvSpPr>
          <p:nvPr>
            <p:ph type="title"/>
          </p:nvPr>
        </p:nvSpPr>
        <p:spPr/>
        <p:txBody>
          <a:bodyPr/>
          <a:lstStyle/>
          <a:p>
            <a:r>
              <a:rPr lang="de-AT" dirty="0" err="1"/>
              <a:t>Objectives</a:t>
            </a:r>
            <a:endParaRPr lang="de-AT" dirty="0"/>
          </a:p>
        </p:txBody>
      </p:sp>
      <p:pic>
        <p:nvPicPr>
          <p:cNvPr id="6" name="Audio 5">
            <a:hlinkClick r:id="" action="ppaction://media"/>
            <a:extLst>
              <a:ext uri="{FF2B5EF4-FFF2-40B4-BE49-F238E27FC236}">
                <a16:creationId xmlns:a16="http://schemas.microsoft.com/office/drawing/2014/main" id="{2534C540-2904-42C9-9E81-687B50FFFBA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738333633"/>
      </p:ext>
    </p:extLst>
  </p:cSld>
  <p:clrMapOvr>
    <a:masterClrMapping/>
  </p:clrMapOvr>
  <mc:AlternateContent xmlns:mc="http://schemas.openxmlformats.org/markup-compatibility/2006" xmlns:p14="http://schemas.microsoft.com/office/powerpoint/2010/main">
    <mc:Choice Requires="p14">
      <p:transition spd="slow" p14:dur="2000" advTm="24744"/>
    </mc:Choice>
    <mc:Fallback xmlns="">
      <p:transition spd="slow" advTm="24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solidFill>
                  <a:srgbClr val="275C88"/>
                </a:solidFill>
              </a:rPr>
              <a:t>Agenda	</a:t>
            </a:r>
          </a:p>
        </p:txBody>
      </p:sp>
      <p:sp>
        <p:nvSpPr>
          <p:cNvPr id="3" name="Inhaltsplatzhalter 2"/>
          <p:cNvSpPr>
            <a:spLocks noGrp="1"/>
          </p:cNvSpPr>
          <p:nvPr>
            <p:ph sz="quarter" idx="10"/>
          </p:nvPr>
        </p:nvSpPr>
        <p:spPr/>
        <p:txBody>
          <a:bodyPr/>
          <a:lstStyle/>
          <a:p>
            <a:pPr>
              <a:lnSpc>
                <a:spcPct val="150000"/>
              </a:lnSpc>
            </a:pPr>
            <a:r>
              <a:rPr lang="en-US" dirty="0">
                <a:solidFill>
                  <a:schemeClr val="bg1">
                    <a:lumMod val="75000"/>
                  </a:schemeClr>
                </a:solidFill>
              </a:rPr>
              <a:t>Introduction and objectives</a:t>
            </a:r>
          </a:p>
          <a:p>
            <a:pPr>
              <a:lnSpc>
                <a:spcPct val="150000"/>
              </a:lnSpc>
            </a:pPr>
            <a:r>
              <a:rPr lang="en-US" dirty="0"/>
              <a:t>Approach</a:t>
            </a:r>
          </a:p>
          <a:p>
            <a:pPr>
              <a:lnSpc>
                <a:spcPct val="150000"/>
              </a:lnSpc>
            </a:pPr>
            <a:r>
              <a:rPr lang="en-US" dirty="0">
                <a:solidFill>
                  <a:schemeClr val="bg1">
                    <a:lumMod val="75000"/>
                  </a:schemeClr>
                </a:solidFill>
              </a:rPr>
              <a:t>Simulation procedure</a:t>
            </a:r>
          </a:p>
          <a:p>
            <a:pPr>
              <a:lnSpc>
                <a:spcPct val="150000"/>
              </a:lnSpc>
            </a:pPr>
            <a:r>
              <a:rPr lang="en-US" dirty="0">
                <a:solidFill>
                  <a:schemeClr val="bg1">
                    <a:lumMod val="75000"/>
                  </a:schemeClr>
                </a:solidFill>
              </a:rPr>
              <a:t>Results</a:t>
            </a:r>
          </a:p>
          <a:p>
            <a:pPr>
              <a:lnSpc>
                <a:spcPct val="150000"/>
              </a:lnSpc>
            </a:pPr>
            <a:r>
              <a:rPr lang="en-US" dirty="0">
                <a:solidFill>
                  <a:schemeClr val="bg1">
                    <a:lumMod val="75000"/>
                  </a:schemeClr>
                </a:solidFill>
              </a:rPr>
              <a:t>Conclusion and outlook</a:t>
            </a:r>
          </a:p>
          <a:p>
            <a:endParaRPr lang="en-US" dirty="0"/>
          </a:p>
          <a:p>
            <a:endParaRPr lang="en-US" dirty="0"/>
          </a:p>
        </p:txBody>
      </p:sp>
      <p:pic>
        <p:nvPicPr>
          <p:cNvPr id="5" name="Audio 4">
            <a:hlinkClick r:id="" action="ppaction://media"/>
            <a:extLst>
              <a:ext uri="{FF2B5EF4-FFF2-40B4-BE49-F238E27FC236}">
                <a16:creationId xmlns:a16="http://schemas.microsoft.com/office/drawing/2014/main" id="{3A6DB203-AA47-4679-ACDA-D3E6A01C14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620505651"/>
      </p:ext>
    </p:extLst>
  </p:cSld>
  <p:clrMapOvr>
    <a:masterClrMapping/>
  </p:clrMapOvr>
  <mc:AlternateContent xmlns:mc="http://schemas.openxmlformats.org/markup-compatibility/2006" xmlns:p14="http://schemas.microsoft.com/office/powerpoint/2010/main">
    <mc:Choice Requires="p14">
      <p:transition spd="slow" p14:dur="2000" advTm="2041"/>
    </mc:Choice>
    <mc:Fallback xmlns="">
      <p:transition spd="slow" advTm="2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387ECB96-E4C7-4AB8-B19F-1CD561D35D10}"/>
              </a:ext>
            </a:extLst>
          </p:cNvPr>
          <p:cNvSpPr>
            <a:spLocks noGrp="1"/>
          </p:cNvSpPr>
          <p:nvPr>
            <p:ph type="body" sz="quarter" idx="13"/>
          </p:nvPr>
        </p:nvSpPr>
        <p:spPr/>
        <p:txBody>
          <a:bodyPr/>
          <a:lstStyle/>
          <a:p>
            <a:r>
              <a:rPr lang="de-AT" dirty="0"/>
              <a:t>Engine </a:t>
            </a:r>
            <a:r>
              <a:rPr lang="de-AT" dirty="0" err="1"/>
              <a:t>Testing</a:t>
            </a:r>
            <a:endParaRPr lang="de-AT" dirty="0"/>
          </a:p>
        </p:txBody>
      </p:sp>
      <p:sp>
        <p:nvSpPr>
          <p:cNvPr id="18" name="Inhaltsplatzhalter 17">
            <a:extLst>
              <a:ext uri="{FF2B5EF4-FFF2-40B4-BE49-F238E27FC236}">
                <a16:creationId xmlns:a16="http://schemas.microsoft.com/office/drawing/2014/main" id="{D7362951-6251-4E83-9852-C8EBBB883F88}"/>
              </a:ext>
            </a:extLst>
          </p:cNvPr>
          <p:cNvSpPr>
            <a:spLocks noGrp="1"/>
          </p:cNvSpPr>
          <p:nvPr>
            <p:ph sz="quarter" idx="10"/>
          </p:nvPr>
        </p:nvSpPr>
        <p:spPr/>
        <p:txBody>
          <a:bodyPr/>
          <a:lstStyle/>
          <a:p>
            <a:pPr>
              <a:lnSpc>
                <a:spcPct val="150000"/>
              </a:lnSpc>
            </a:pPr>
            <a:r>
              <a:rPr lang="de-AT" sz="1600" dirty="0"/>
              <a:t>Experimental </a:t>
            </a:r>
            <a:r>
              <a:rPr lang="de-AT" sz="1600" dirty="0" err="1"/>
              <a:t>investigations</a:t>
            </a:r>
            <a:r>
              <a:rPr lang="de-AT" sz="1600" dirty="0"/>
              <a:t> on a </a:t>
            </a:r>
            <a:r>
              <a:rPr lang="de-AT" sz="1600" dirty="0" err="1"/>
              <a:t>high-speed</a:t>
            </a:r>
            <a:r>
              <a:rPr lang="de-AT" sz="1600" dirty="0"/>
              <a:t> 4-stroke </a:t>
            </a:r>
            <a:r>
              <a:rPr lang="de-AT" sz="1600" dirty="0" err="1"/>
              <a:t>single</a:t>
            </a:r>
            <a:r>
              <a:rPr lang="de-AT" sz="1600" dirty="0"/>
              <a:t> </a:t>
            </a:r>
            <a:r>
              <a:rPr lang="de-AT" sz="1600" dirty="0" err="1"/>
              <a:t>cylinder</a:t>
            </a:r>
            <a:r>
              <a:rPr lang="de-AT" sz="1600" dirty="0"/>
              <a:t> </a:t>
            </a:r>
            <a:r>
              <a:rPr lang="de-AT" sz="1600" dirty="0" err="1"/>
              <a:t>engine</a:t>
            </a:r>
            <a:r>
              <a:rPr lang="de-AT" sz="1600" dirty="0"/>
              <a:t> </a:t>
            </a:r>
          </a:p>
          <a:p>
            <a:r>
              <a:rPr lang="de-AT" sz="1600" dirty="0"/>
              <a:t>Open </a:t>
            </a:r>
            <a:r>
              <a:rPr lang="de-AT" sz="1600" dirty="0" err="1"/>
              <a:t>chamber</a:t>
            </a:r>
            <a:r>
              <a:rPr lang="de-AT" sz="1600" dirty="0"/>
              <a:t> </a:t>
            </a:r>
            <a:r>
              <a:rPr lang="de-AT" sz="1600" dirty="0" err="1"/>
              <a:t>configuration</a:t>
            </a:r>
            <a:r>
              <a:rPr lang="de-AT" sz="1600" dirty="0"/>
              <a:t> </a:t>
            </a:r>
            <a:r>
              <a:rPr lang="de-AT" sz="1600" dirty="0" err="1"/>
              <a:t>with</a:t>
            </a:r>
            <a:r>
              <a:rPr lang="de-AT" sz="1600" dirty="0"/>
              <a:t> </a:t>
            </a:r>
            <a:r>
              <a:rPr lang="de-AT" sz="1600" dirty="0" err="1"/>
              <a:t>centrally</a:t>
            </a:r>
            <a:r>
              <a:rPr lang="de-AT" sz="1600" dirty="0"/>
              <a:t> </a:t>
            </a:r>
            <a:r>
              <a:rPr lang="de-AT" sz="1600" dirty="0" err="1"/>
              <a:t>mounted</a:t>
            </a:r>
            <a:r>
              <a:rPr lang="de-AT" sz="1600" dirty="0"/>
              <a:t> </a:t>
            </a:r>
            <a:r>
              <a:rPr lang="de-AT" sz="1600" dirty="0" err="1"/>
              <a:t>spark</a:t>
            </a:r>
            <a:r>
              <a:rPr lang="de-AT" sz="1600" dirty="0"/>
              <a:t> </a:t>
            </a:r>
            <a:r>
              <a:rPr lang="de-AT" sz="1600" dirty="0" err="1"/>
              <a:t>plug</a:t>
            </a:r>
            <a:r>
              <a:rPr lang="de-AT" sz="1600" dirty="0"/>
              <a:t> and Port </a:t>
            </a:r>
            <a:r>
              <a:rPr lang="de-AT" sz="1600" dirty="0" err="1"/>
              <a:t>fuel</a:t>
            </a:r>
            <a:r>
              <a:rPr lang="de-AT" sz="1600" dirty="0"/>
              <a:t> </a:t>
            </a:r>
            <a:r>
              <a:rPr lang="de-AT" sz="1600" dirty="0" err="1"/>
              <a:t>injection</a:t>
            </a:r>
            <a:endParaRPr lang="de-AT" sz="1600" dirty="0"/>
          </a:p>
          <a:p>
            <a:pPr>
              <a:lnSpc>
                <a:spcPct val="150000"/>
              </a:lnSpc>
            </a:pPr>
            <a:r>
              <a:rPr lang="de-AT" sz="1600" dirty="0"/>
              <a:t>Variation </a:t>
            </a:r>
            <a:r>
              <a:rPr lang="de-AT" sz="1600" dirty="0" err="1"/>
              <a:t>of</a:t>
            </a:r>
            <a:r>
              <a:rPr lang="de-AT" sz="1600" dirty="0"/>
              <a:t> </a:t>
            </a:r>
            <a:r>
              <a:rPr lang="de-AT" sz="1600" dirty="0" err="1"/>
              <a:t>excess</a:t>
            </a:r>
            <a:r>
              <a:rPr lang="de-AT" sz="1600" dirty="0"/>
              <a:t> </a:t>
            </a:r>
            <a:r>
              <a:rPr lang="de-AT" sz="1600" dirty="0" err="1"/>
              <a:t>air</a:t>
            </a:r>
            <a:r>
              <a:rPr lang="de-AT" sz="1600" dirty="0"/>
              <a:t> </a:t>
            </a:r>
            <a:r>
              <a:rPr lang="de-AT" sz="1600" dirty="0" err="1"/>
              <a:t>ratio</a:t>
            </a:r>
            <a:r>
              <a:rPr lang="de-AT" sz="1600" dirty="0"/>
              <a:t>(EAR) and </a:t>
            </a:r>
            <a:r>
              <a:rPr lang="de-AT" sz="1600" dirty="0" err="1"/>
              <a:t>ignition</a:t>
            </a:r>
            <a:r>
              <a:rPr lang="de-AT" sz="1600" dirty="0"/>
              <a:t> </a:t>
            </a:r>
            <a:r>
              <a:rPr lang="de-AT" sz="1600" dirty="0" err="1"/>
              <a:t>timing</a:t>
            </a:r>
            <a:r>
              <a:rPr lang="de-AT" sz="1600" dirty="0"/>
              <a:t>(IT) </a:t>
            </a:r>
            <a:r>
              <a:rPr lang="de-AT" sz="1600" dirty="0" err="1"/>
              <a:t>for</a:t>
            </a:r>
            <a:r>
              <a:rPr lang="de-AT" sz="1600" dirty="0"/>
              <a:t> </a:t>
            </a:r>
            <a:r>
              <a:rPr lang="de-AT" sz="1600" dirty="0" err="1"/>
              <a:t>selected</a:t>
            </a:r>
            <a:r>
              <a:rPr lang="de-AT" sz="1600" dirty="0"/>
              <a:t> </a:t>
            </a:r>
            <a:r>
              <a:rPr lang="de-AT" sz="1600" dirty="0" err="1"/>
              <a:t>indicated</a:t>
            </a:r>
            <a:r>
              <a:rPr lang="de-AT" sz="1600" dirty="0"/>
              <a:t> </a:t>
            </a:r>
            <a:r>
              <a:rPr lang="de-AT" sz="1600" dirty="0" err="1"/>
              <a:t>mean</a:t>
            </a:r>
            <a:r>
              <a:rPr lang="de-AT" sz="1600" dirty="0"/>
              <a:t> </a:t>
            </a:r>
            <a:r>
              <a:rPr lang="de-AT" sz="1600" dirty="0" err="1"/>
              <a:t>effective</a:t>
            </a:r>
            <a:r>
              <a:rPr lang="de-AT" sz="1600" dirty="0"/>
              <a:t> </a:t>
            </a:r>
            <a:r>
              <a:rPr lang="de-AT" sz="1600" dirty="0" err="1"/>
              <a:t>pressure</a:t>
            </a:r>
            <a:r>
              <a:rPr lang="de-AT" sz="1600" dirty="0"/>
              <a:t>(IMEP)</a:t>
            </a:r>
          </a:p>
          <a:p>
            <a:r>
              <a:rPr lang="en-US" sz="1600" dirty="0"/>
              <a:t>Data Processing:</a:t>
            </a:r>
          </a:p>
          <a:p>
            <a:pPr lvl="1"/>
            <a:r>
              <a:rPr lang="en-US" sz="1400" dirty="0"/>
              <a:t>Heat release analysis was performed 					using the in-house simulation and 					analysis tool LEC CORA</a:t>
            </a:r>
            <a:endParaRPr lang="de-AT" sz="1400" dirty="0"/>
          </a:p>
          <a:p>
            <a:endParaRPr lang="de-AT" dirty="0"/>
          </a:p>
          <a:p>
            <a:endParaRPr lang="de-AT" dirty="0"/>
          </a:p>
        </p:txBody>
      </p:sp>
      <p:sp>
        <p:nvSpPr>
          <p:cNvPr id="2" name="Titel 1"/>
          <p:cNvSpPr>
            <a:spLocks noGrp="1"/>
          </p:cNvSpPr>
          <p:nvPr>
            <p:ph type="title"/>
          </p:nvPr>
        </p:nvSpPr>
        <p:spPr/>
        <p:txBody>
          <a:bodyPr/>
          <a:lstStyle/>
          <a:p>
            <a:r>
              <a:rPr lang="en-US" dirty="0">
                <a:solidFill>
                  <a:srgbClr val="275C88"/>
                </a:solidFill>
              </a:rPr>
              <a:t>Experimental approach	</a:t>
            </a:r>
          </a:p>
        </p:txBody>
      </p:sp>
      <p:grpSp>
        <p:nvGrpSpPr>
          <p:cNvPr id="17" name="Gruppieren 16">
            <a:extLst>
              <a:ext uri="{FF2B5EF4-FFF2-40B4-BE49-F238E27FC236}">
                <a16:creationId xmlns:a16="http://schemas.microsoft.com/office/drawing/2014/main" id="{E5F95EDD-F18F-47A8-AF29-89E0B6B2783E}"/>
              </a:ext>
            </a:extLst>
          </p:cNvPr>
          <p:cNvGrpSpPr/>
          <p:nvPr/>
        </p:nvGrpSpPr>
        <p:grpSpPr>
          <a:xfrm>
            <a:off x="4733190" y="2765370"/>
            <a:ext cx="4410810" cy="1753266"/>
            <a:chOff x="3329708" y="1787474"/>
            <a:chExt cx="5419256" cy="2154116"/>
          </a:xfrm>
        </p:grpSpPr>
        <p:pic>
          <p:nvPicPr>
            <p:cNvPr id="9" name="Grafik 8">
              <a:extLst>
                <a:ext uri="{FF2B5EF4-FFF2-40B4-BE49-F238E27FC236}">
                  <a16:creationId xmlns:a16="http://schemas.microsoft.com/office/drawing/2014/main" id="{94D7E88C-7AA3-484E-97C5-1CEB6DF5F448}"/>
                </a:ext>
              </a:extLst>
            </p:cNvPr>
            <p:cNvPicPr>
              <a:picLocks noChangeAspect="1"/>
            </p:cNvPicPr>
            <p:nvPr/>
          </p:nvPicPr>
          <p:blipFill>
            <a:blip r:embed="rId6">
              <a:clrChange>
                <a:clrFrom>
                  <a:srgbClr val="000000"/>
                </a:clrFrom>
                <a:clrTo>
                  <a:srgbClr val="000000">
                    <a:alpha val="0"/>
                  </a:srgbClr>
                </a:clrTo>
              </a:clrChange>
            </a:blip>
            <a:stretch>
              <a:fillRect/>
            </a:stretch>
          </p:blipFill>
          <p:spPr>
            <a:xfrm>
              <a:off x="4718050" y="1787474"/>
              <a:ext cx="2781300" cy="2154116"/>
            </a:xfrm>
            <a:prstGeom prst="rect">
              <a:avLst/>
            </a:prstGeom>
          </p:spPr>
        </p:pic>
        <p:cxnSp>
          <p:nvCxnSpPr>
            <p:cNvPr id="10" name="Gerade Verbindung mit Pfeil 9">
              <a:extLst>
                <a:ext uri="{FF2B5EF4-FFF2-40B4-BE49-F238E27FC236}">
                  <a16:creationId xmlns:a16="http://schemas.microsoft.com/office/drawing/2014/main" id="{C3169E10-1BE3-4A07-9D9C-18245B54E8E8}"/>
                </a:ext>
              </a:extLst>
            </p:cNvPr>
            <p:cNvCxnSpPr>
              <a:cxnSpLocks/>
            </p:cNvCxnSpPr>
            <p:nvPr/>
          </p:nvCxnSpPr>
          <p:spPr>
            <a:xfrm flipV="1">
              <a:off x="4323347" y="2076452"/>
              <a:ext cx="553453" cy="402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75D74C87-7A45-4EAF-9F95-01F55F54180C}"/>
                </a:ext>
              </a:extLst>
            </p:cNvPr>
            <p:cNvCxnSpPr>
              <a:cxnSpLocks/>
            </p:cNvCxnSpPr>
            <p:nvPr/>
          </p:nvCxnSpPr>
          <p:spPr>
            <a:xfrm flipH="1">
              <a:off x="7118350" y="2767263"/>
              <a:ext cx="285082" cy="5855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CB577BAE-E15C-4ACF-8BF2-B4976EF1AD7B}"/>
                </a:ext>
              </a:extLst>
            </p:cNvPr>
            <p:cNvCxnSpPr>
              <a:cxnSpLocks/>
            </p:cNvCxnSpPr>
            <p:nvPr/>
          </p:nvCxnSpPr>
          <p:spPr>
            <a:xfrm flipH="1">
              <a:off x="6000750" y="2767263"/>
              <a:ext cx="1402682" cy="9728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CFB2723A-60A9-49A7-ACB3-57B671EF7EDA}"/>
                </a:ext>
              </a:extLst>
            </p:cNvPr>
            <p:cNvCxnSpPr>
              <a:cxnSpLocks/>
            </p:cNvCxnSpPr>
            <p:nvPr/>
          </p:nvCxnSpPr>
          <p:spPr>
            <a:xfrm flipH="1">
              <a:off x="6680201" y="2229853"/>
              <a:ext cx="386346" cy="4180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hteck 13">
              <a:extLst>
                <a:ext uri="{FF2B5EF4-FFF2-40B4-BE49-F238E27FC236}">
                  <a16:creationId xmlns:a16="http://schemas.microsoft.com/office/drawing/2014/main" id="{16D8FA44-C509-41FF-B814-E0649FFC49B2}"/>
                </a:ext>
              </a:extLst>
            </p:cNvPr>
            <p:cNvSpPr/>
            <p:nvPr/>
          </p:nvSpPr>
          <p:spPr>
            <a:xfrm>
              <a:off x="3329708" y="2374900"/>
              <a:ext cx="1166091" cy="33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solidFill>
                    <a:schemeClr val="tx1"/>
                  </a:solidFill>
                  <a:latin typeface="Times New Roman" panose="02020603050405020304" pitchFamily="18" charset="0"/>
                  <a:cs typeface="Times New Roman" panose="02020603050405020304" pitchFamily="18" charset="0"/>
                </a:rPr>
                <a:t>Hydrogen injection nozzle</a:t>
              </a:r>
            </a:p>
          </p:txBody>
        </p:sp>
        <p:sp>
          <p:nvSpPr>
            <p:cNvPr id="15" name="Rechteck 14">
              <a:extLst>
                <a:ext uri="{FF2B5EF4-FFF2-40B4-BE49-F238E27FC236}">
                  <a16:creationId xmlns:a16="http://schemas.microsoft.com/office/drawing/2014/main" id="{3CF5AF69-BC73-42B7-BB6D-8F1E765A854E}"/>
                </a:ext>
              </a:extLst>
            </p:cNvPr>
            <p:cNvSpPr/>
            <p:nvPr/>
          </p:nvSpPr>
          <p:spPr>
            <a:xfrm>
              <a:off x="6887380" y="2078121"/>
              <a:ext cx="1157432" cy="317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solidFill>
                    <a:schemeClr val="tx1"/>
                  </a:solidFill>
                  <a:latin typeface="Times New Roman" panose="02020603050405020304" pitchFamily="18" charset="0"/>
                  <a:cs typeface="Times New Roman" panose="02020603050405020304" pitchFamily="18" charset="0"/>
                </a:rPr>
                <a:t>Intake port</a:t>
              </a:r>
            </a:p>
          </p:txBody>
        </p:sp>
        <p:sp>
          <p:nvSpPr>
            <p:cNvPr id="16" name="Rechteck 15">
              <a:extLst>
                <a:ext uri="{FF2B5EF4-FFF2-40B4-BE49-F238E27FC236}">
                  <a16:creationId xmlns:a16="http://schemas.microsoft.com/office/drawing/2014/main" id="{E3B301DE-4DBB-4884-A2F1-D0C1DBA34A4A}"/>
                </a:ext>
              </a:extLst>
            </p:cNvPr>
            <p:cNvSpPr/>
            <p:nvPr/>
          </p:nvSpPr>
          <p:spPr>
            <a:xfrm>
              <a:off x="7355306" y="2609598"/>
              <a:ext cx="1393658" cy="286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solidFill>
                    <a:schemeClr val="tx1"/>
                  </a:solidFill>
                  <a:latin typeface="Times New Roman" panose="02020603050405020304" pitchFamily="18" charset="0"/>
                  <a:cs typeface="Times New Roman" panose="02020603050405020304" pitchFamily="18" charset="0"/>
                </a:rPr>
                <a:t>Intake valve guides</a:t>
              </a:r>
            </a:p>
          </p:txBody>
        </p:sp>
      </p:grpSp>
      <p:pic>
        <p:nvPicPr>
          <p:cNvPr id="24" name="Audio 23">
            <a:hlinkClick r:id="" action="ppaction://media"/>
            <a:extLst>
              <a:ext uri="{FF2B5EF4-FFF2-40B4-BE49-F238E27FC236}">
                <a16:creationId xmlns:a16="http://schemas.microsoft.com/office/drawing/2014/main" id="{FC6716D6-7D33-4B50-B383-7849CFE8F26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1340175908"/>
      </p:ext>
    </p:extLst>
  </p:cSld>
  <p:clrMapOvr>
    <a:masterClrMapping/>
  </p:clrMapOvr>
  <mc:AlternateContent xmlns:mc="http://schemas.openxmlformats.org/markup-compatibility/2006" xmlns:p14="http://schemas.microsoft.com/office/powerpoint/2010/main">
    <mc:Choice Requires="p14">
      <p:transition spd="slow" p14:dur="2000" advTm="53690"/>
    </mc:Choice>
    <mc:Fallback xmlns="">
      <p:transition spd="slow" advTm="53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387D922D-607E-4348-8C0D-DF4D0B41E538}"/>
              </a:ext>
            </a:extLst>
          </p:cNvPr>
          <p:cNvSpPr>
            <a:spLocks noGrp="1"/>
          </p:cNvSpPr>
          <p:nvPr>
            <p:ph type="body" sz="quarter" idx="13"/>
          </p:nvPr>
        </p:nvSpPr>
        <p:spPr/>
        <p:txBody>
          <a:bodyPr/>
          <a:lstStyle/>
          <a:p>
            <a:r>
              <a:rPr lang="de-AT" dirty="0"/>
              <a:t>Open </a:t>
            </a:r>
            <a:r>
              <a:rPr lang="de-AT" dirty="0" err="1"/>
              <a:t>chamber</a:t>
            </a:r>
            <a:r>
              <a:rPr lang="de-AT" dirty="0"/>
              <a:t> </a:t>
            </a:r>
            <a:r>
              <a:rPr lang="de-AT" dirty="0" err="1"/>
              <a:t>combustion</a:t>
            </a:r>
            <a:r>
              <a:rPr lang="de-AT" dirty="0"/>
              <a:t> </a:t>
            </a:r>
            <a:r>
              <a:rPr lang="de-AT" dirty="0" err="1"/>
              <a:t>model</a:t>
            </a:r>
            <a:r>
              <a:rPr lang="de-AT" dirty="0"/>
              <a:t> (OCM)</a:t>
            </a:r>
          </a:p>
        </p:txBody>
      </p:sp>
      <p:sp>
        <p:nvSpPr>
          <p:cNvPr id="9" name="Inhaltsplatzhalter 8">
            <a:extLst>
              <a:ext uri="{FF2B5EF4-FFF2-40B4-BE49-F238E27FC236}">
                <a16:creationId xmlns:a16="http://schemas.microsoft.com/office/drawing/2014/main" id="{BB9FAA73-F495-4CD4-8779-0748409A8BFE}"/>
              </a:ext>
            </a:extLst>
          </p:cNvPr>
          <p:cNvSpPr>
            <a:spLocks noGrp="1"/>
          </p:cNvSpPr>
          <p:nvPr>
            <p:ph sz="quarter" idx="10"/>
          </p:nvPr>
        </p:nvSpPr>
        <p:spPr>
          <a:xfrm>
            <a:off x="306000" y="1004400"/>
            <a:ext cx="5248766" cy="3542400"/>
          </a:xfrm>
        </p:spPr>
        <p:txBody>
          <a:bodyPr/>
          <a:lstStyle/>
          <a:p>
            <a:r>
              <a:rPr lang="en-GB" sz="1800" dirty="0"/>
              <a:t>Combustion chamber divided in 3 zones</a:t>
            </a:r>
          </a:p>
          <a:p>
            <a:pPr lvl="1"/>
            <a:r>
              <a:rPr lang="de-AT" sz="1600" dirty="0" err="1"/>
              <a:t>Burned</a:t>
            </a:r>
            <a:r>
              <a:rPr lang="de-AT" sz="1600" dirty="0"/>
              <a:t> </a:t>
            </a:r>
            <a:r>
              <a:rPr lang="de-AT" sz="1600" dirty="0" err="1"/>
              <a:t>zone</a:t>
            </a:r>
            <a:r>
              <a:rPr lang="de-AT" sz="1600" dirty="0"/>
              <a:t> </a:t>
            </a:r>
          </a:p>
          <a:p>
            <a:pPr lvl="1"/>
            <a:r>
              <a:rPr lang="de-AT" sz="1600" dirty="0" err="1"/>
              <a:t>Unburned</a:t>
            </a:r>
            <a:r>
              <a:rPr lang="de-AT" sz="1600" dirty="0"/>
              <a:t> </a:t>
            </a:r>
            <a:r>
              <a:rPr lang="de-AT" sz="1600" dirty="0" err="1"/>
              <a:t>zone</a:t>
            </a:r>
            <a:r>
              <a:rPr lang="de-AT" sz="1600" dirty="0"/>
              <a:t> </a:t>
            </a:r>
          </a:p>
          <a:p>
            <a:pPr lvl="1"/>
            <a:r>
              <a:rPr lang="de-AT" sz="1600" dirty="0"/>
              <a:t>Flame front </a:t>
            </a:r>
          </a:p>
          <a:p>
            <a:r>
              <a:rPr lang="en-US" sz="1800" dirty="0"/>
              <a:t>Several sub-models to describe flame entrainment, the flame front, squish flow and turbulence</a:t>
            </a:r>
          </a:p>
          <a:p>
            <a:r>
              <a:rPr lang="en-US" sz="1800" dirty="0"/>
              <a:t>Laminar flame speed</a:t>
            </a:r>
          </a:p>
          <a:p>
            <a:pPr lvl="1"/>
            <a:r>
              <a:rPr lang="en-US" sz="1600" dirty="0"/>
              <a:t>Calculation with chemical kinetics software Cantera </a:t>
            </a:r>
          </a:p>
          <a:p>
            <a:pPr lvl="1"/>
            <a:endParaRPr lang="de-AT" sz="1600" dirty="0"/>
          </a:p>
          <a:p>
            <a:pPr lvl="1"/>
            <a:endParaRPr lang="en-GB" sz="1600" dirty="0"/>
          </a:p>
          <a:p>
            <a:pPr lvl="1"/>
            <a:endParaRPr lang="en-GB" sz="1600" dirty="0"/>
          </a:p>
        </p:txBody>
      </p:sp>
      <p:sp>
        <p:nvSpPr>
          <p:cNvPr id="2" name="Titel 1"/>
          <p:cNvSpPr>
            <a:spLocks noGrp="1"/>
          </p:cNvSpPr>
          <p:nvPr>
            <p:ph type="title"/>
          </p:nvPr>
        </p:nvSpPr>
        <p:spPr/>
        <p:txBody>
          <a:bodyPr/>
          <a:lstStyle/>
          <a:p>
            <a:r>
              <a:rPr lang="en-US" dirty="0">
                <a:solidFill>
                  <a:srgbClr val="275C88"/>
                </a:solidFill>
              </a:rPr>
              <a:t>Modeling approach	</a:t>
            </a:r>
          </a:p>
        </p:txBody>
      </p:sp>
      <p:pic>
        <p:nvPicPr>
          <p:cNvPr id="10" name="Grafik 9">
            <a:extLst>
              <a:ext uri="{FF2B5EF4-FFF2-40B4-BE49-F238E27FC236}">
                <a16:creationId xmlns:a16="http://schemas.microsoft.com/office/drawing/2014/main" id="{15AD1393-2601-4C5B-B892-01A50777A06F}"/>
              </a:ext>
            </a:extLst>
          </p:cNvPr>
          <p:cNvPicPr>
            <a:picLocks noChangeAspect="1"/>
          </p:cNvPicPr>
          <p:nvPr/>
        </p:nvPicPr>
        <p:blipFill>
          <a:blip r:embed="rId6"/>
          <a:stretch>
            <a:fillRect/>
          </a:stretch>
        </p:blipFill>
        <p:spPr>
          <a:xfrm>
            <a:off x="5755062" y="1325879"/>
            <a:ext cx="3030797" cy="2405941"/>
          </a:xfrm>
          <a:prstGeom prst="rect">
            <a:avLst/>
          </a:prstGeom>
        </p:spPr>
      </p:pic>
      <p:sp>
        <p:nvSpPr>
          <p:cNvPr id="12" name="Textfeld 11">
            <a:extLst>
              <a:ext uri="{FF2B5EF4-FFF2-40B4-BE49-F238E27FC236}">
                <a16:creationId xmlns:a16="http://schemas.microsoft.com/office/drawing/2014/main" id="{13FB934D-CABB-4612-882A-E2993F4EBDE7}"/>
              </a:ext>
            </a:extLst>
          </p:cNvPr>
          <p:cNvSpPr txBox="1"/>
          <p:nvPr/>
        </p:nvSpPr>
        <p:spPr bwMode="auto">
          <a:xfrm>
            <a:off x="6358072" y="3810448"/>
            <a:ext cx="2349978" cy="785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spAutoFit/>
          </a:bodyPr>
          <a:lstStyle/>
          <a:p>
            <a:pPr marL="0" indent="0">
              <a:spcBef>
                <a:spcPts val="900"/>
              </a:spcBef>
              <a:buClr>
                <a:srgbClr val="FFFFCC"/>
              </a:buClr>
            </a:pPr>
            <a:r>
              <a:rPr lang="de-AT" sz="1000" kern="0" dirty="0" err="1">
                <a:solidFill>
                  <a:srgbClr val="000000"/>
                </a:solidFill>
                <a:latin typeface="Verdana"/>
              </a:rPr>
              <a:t>dm</a:t>
            </a:r>
            <a:r>
              <a:rPr lang="de-AT" sz="1000" kern="0" baseline="-25000" dirty="0" err="1">
                <a:solidFill>
                  <a:srgbClr val="000000"/>
                </a:solidFill>
                <a:latin typeface="Verdana"/>
              </a:rPr>
              <a:t>c</a:t>
            </a:r>
            <a:r>
              <a:rPr lang="de-AT" sz="1000" kern="0" dirty="0">
                <a:solidFill>
                  <a:srgbClr val="000000"/>
                </a:solidFill>
                <a:latin typeface="Verdana"/>
              </a:rPr>
              <a:t>…</a:t>
            </a:r>
            <a:r>
              <a:rPr lang="de-AT" sz="1000" kern="0" dirty="0" err="1">
                <a:solidFill>
                  <a:srgbClr val="000000"/>
                </a:solidFill>
                <a:latin typeface="Verdana"/>
              </a:rPr>
              <a:t>mass</a:t>
            </a:r>
            <a:r>
              <a:rPr lang="de-AT" sz="1000" kern="0" dirty="0">
                <a:solidFill>
                  <a:srgbClr val="000000"/>
                </a:solidFill>
                <a:latin typeface="Verdana"/>
              </a:rPr>
              <a:t> </a:t>
            </a:r>
            <a:r>
              <a:rPr lang="de-AT" sz="1000" kern="0" dirty="0" err="1">
                <a:solidFill>
                  <a:srgbClr val="000000"/>
                </a:solidFill>
                <a:latin typeface="Verdana"/>
              </a:rPr>
              <a:t>flow</a:t>
            </a:r>
            <a:r>
              <a:rPr lang="de-AT" sz="1000" kern="0" dirty="0">
                <a:solidFill>
                  <a:srgbClr val="000000"/>
                </a:solidFill>
                <a:latin typeface="Verdana"/>
              </a:rPr>
              <a:t> </a:t>
            </a:r>
            <a:r>
              <a:rPr lang="de-AT" sz="1000" kern="0" dirty="0" err="1">
                <a:solidFill>
                  <a:srgbClr val="000000"/>
                </a:solidFill>
                <a:latin typeface="Verdana"/>
              </a:rPr>
              <a:t>to</a:t>
            </a:r>
            <a:r>
              <a:rPr lang="de-AT" sz="1000" kern="0" dirty="0">
                <a:solidFill>
                  <a:srgbClr val="000000"/>
                </a:solidFill>
                <a:latin typeface="Verdana"/>
              </a:rPr>
              <a:t> </a:t>
            </a:r>
            <a:r>
              <a:rPr lang="de-AT" sz="1000" kern="0" dirty="0" err="1">
                <a:solidFill>
                  <a:srgbClr val="000000"/>
                </a:solidFill>
                <a:latin typeface="Verdana"/>
              </a:rPr>
              <a:t>burned</a:t>
            </a:r>
            <a:r>
              <a:rPr lang="de-AT" sz="1000" kern="0" dirty="0">
                <a:solidFill>
                  <a:srgbClr val="000000"/>
                </a:solidFill>
                <a:latin typeface="Verdana"/>
              </a:rPr>
              <a:t> </a:t>
            </a:r>
            <a:r>
              <a:rPr lang="de-AT" sz="1000" kern="0" dirty="0" err="1">
                <a:solidFill>
                  <a:srgbClr val="000000"/>
                </a:solidFill>
                <a:latin typeface="Verdana"/>
              </a:rPr>
              <a:t>zone</a:t>
            </a:r>
            <a:endParaRPr lang="de-AT" sz="1000" kern="0" dirty="0">
              <a:solidFill>
                <a:srgbClr val="000000"/>
              </a:solidFill>
              <a:latin typeface="Verdana"/>
            </a:endParaRPr>
          </a:p>
          <a:p>
            <a:pPr marL="0" indent="0">
              <a:spcBef>
                <a:spcPts val="900"/>
              </a:spcBef>
              <a:buClr>
                <a:srgbClr val="FFFFCC"/>
              </a:buClr>
            </a:pPr>
            <a:r>
              <a:rPr lang="de-AT" sz="1000" kern="0" dirty="0" err="1">
                <a:solidFill>
                  <a:srgbClr val="000000"/>
                </a:solidFill>
                <a:latin typeface="Verdana"/>
              </a:rPr>
              <a:t>dm</a:t>
            </a:r>
            <a:r>
              <a:rPr lang="de-AT" sz="1000" kern="0" baseline="-25000" dirty="0" err="1">
                <a:solidFill>
                  <a:srgbClr val="000000"/>
                </a:solidFill>
                <a:latin typeface="Verdana"/>
              </a:rPr>
              <a:t>ff</a:t>
            </a:r>
            <a:r>
              <a:rPr lang="de-AT" sz="1000" kern="0" dirty="0">
                <a:solidFill>
                  <a:srgbClr val="000000"/>
                </a:solidFill>
                <a:latin typeface="Verdana"/>
              </a:rPr>
              <a:t>…</a:t>
            </a:r>
            <a:r>
              <a:rPr lang="de-AT" sz="1000" kern="0" dirty="0" err="1">
                <a:solidFill>
                  <a:srgbClr val="000000"/>
                </a:solidFill>
                <a:latin typeface="Verdana"/>
              </a:rPr>
              <a:t>mass</a:t>
            </a:r>
            <a:r>
              <a:rPr lang="de-AT" sz="1000" kern="0" dirty="0">
                <a:solidFill>
                  <a:srgbClr val="000000"/>
                </a:solidFill>
                <a:latin typeface="Verdana"/>
              </a:rPr>
              <a:t> </a:t>
            </a:r>
            <a:r>
              <a:rPr lang="de-AT" sz="1000" kern="0" dirty="0" err="1">
                <a:solidFill>
                  <a:srgbClr val="000000"/>
                </a:solidFill>
                <a:latin typeface="Verdana"/>
              </a:rPr>
              <a:t>flow</a:t>
            </a:r>
            <a:r>
              <a:rPr lang="de-AT" sz="1000" kern="0" dirty="0">
                <a:solidFill>
                  <a:srgbClr val="000000"/>
                </a:solidFill>
                <a:latin typeface="Verdana"/>
              </a:rPr>
              <a:t> </a:t>
            </a:r>
            <a:r>
              <a:rPr lang="de-AT" sz="1000" kern="0" dirty="0" err="1">
                <a:solidFill>
                  <a:srgbClr val="000000"/>
                </a:solidFill>
                <a:latin typeface="Verdana"/>
              </a:rPr>
              <a:t>to</a:t>
            </a:r>
            <a:r>
              <a:rPr lang="de-AT" sz="1000" kern="0" dirty="0">
                <a:solidFill>
                  <a:srgbClr val="000000"/>
                </a:solidFill>
                <a:latin typeface="Verdana"/>
              </a:rPr>
              <a:t> </a:t>
            </a:r>
            <a:r>
              <a:rPr lang="de-AT" sz="1000" kern="0" dirty="0" err="1">
                <a:solidFill>
                  <a:srgbClr val="000000"/>
                </a:solidFill>
                <a:latin typeface="Verdana"/>
              </a:rPr>
              <a:t>flame</a:t>
            </a:r>
            <a:r>
              <a:rPr lang="de-AT" sz="1000" kern="0" dirty="0">
                <a:solidFill>
                  <a:srgbClr val="000000"/>
                </a:solidFill>
                <a:latin typeface="Verdana"/>
              </a:rPr>
              <a:t> front</a:t>
            </a:r>
          </a:p>
          <a:p>
            <a:pPr marL="0" indent="0">
              <a:spcBef>
                <a:spcPts val="900"/>
              </a:spcBef>
              <a:buClr>
                <a:srgbClr val="FFFFCC"/>
              </a:buClr>
            </a:pPr>
            <a:r>
              <a:rPr lang="de-AT" sz="1000" kern="0" dirty="0">
                <a:solidFill>
                  <a:srgbClr val="000000"/>
                </a:solidFill>
                <a:latin typeface="Verdana"/>
              </a:rPr>
              <a:t>ff…</a:t>
            </a:r>
            <a:r>
              <a:rPr lang="de-AT" sz="1000" kern="0" dirty="0" err="1">
                <a:solidFill>
                  <a:srgbClr val="000000"/>
                </a:solidFill>
                <a:latin typeface="Verdana"/>
              </a:rPr>
              <a:t>flame</a:t>
            </a:r>
            <a:r>
              <a:rPr lang="de-AT" sz="1000" kern="0" dirty="0">
                <a:solidFill>
                  <a:srgbClr val="000000"/>
                </a:solidFill>
                <a:latin typeface="Verdana"/>
              </a:rPr>
              <a:t> front</a:t>
            </a:r>
          </a:p>
        </p:txBody>
      </p:sp>
      <p:pic>
        <p:nvPicPr>
          <p:cNvPr id="16" name="Audio 15">
            <a:hlinkClick r:id="" action="ppaction://media"/>
            <a:extLst>
              <a:ext uri="{FF2B5EF4-FFF2-40B4-BE49-F238E27FC236}">
                <a16:creationId xmlns:a16="http://schemas.microsoft.com/office/drawing/2014/main" id="{EFD91B81-E6FF-4E95-982D-0D135F33975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2478592507"/>
      </p:ext>
    </p:extLst>
  </p:cSld>
  <p:clrMapOvr>
    <a:masterClrMapping/>
  </p:clrMapOvr>
  <mc:AlternateContent xmlns:mc="http://schemas.openxmlformats.org/markup-compatibility/2006" xmlns:p14="http://schemas.microsoft.com/office/powerpoint/2010/main">
    <mc:Choice Requires="p14">
      <p:transition spd="slow" p14:dur="2000" advTm="83348"/>
    </mc:Choice>
    <mc:Fallback xmlns="">
      <p:transition spd="slow" advTm="83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solidFill>
                  <a:srgbClr val="275C88"/>
                </a:solidFill>
              </a:rPr>
              <a:t>Agenda	</a:t>
            </a:r>
          </a:p>
        </p:txBody>
      </p:sp>
      <p:sp>
        <p:nvSpPr>
          <p:cNvPr id="3" name="Inhaltsplatzhalter 2"/>
          <p:cNvSpPr>
            <a:spLocks noGrp="1"/>
          </p:cNvSpPr>
          <p:nvPr>
            <p:ph sz="quarter" idx="10"/>
          </p:nvPr>
        </p:nvSpPr>
        <p:spPr/>
        <p:txBody>
          <a:bodyPr/>
          <a:lstStyle/>
          <a:p>
            <a:pPr>
              <a:lnSpc>
                <a:spcPct val="150000"/>
              </a:lnSpc>
            </a:pPr>
            <a:r>
              <a:rPr lang="en-US" dirty="0">
                <a:solidFill>
                  <a:schemeClr val="bg1">
                    <a:lumMod val="75000"/>
                  </a:schemeClr>
                </a:solidFill>
              </a:rPr>
              <a:t>Introduction and objectives</a:t>
            </a:r>
          </a:p>
          <a:p>
            <a:pPr>
              <a:lnSpc>
                <a:spcPct val="150000"/>
              </a:lnSpc>
            </a:pPr>
            <a:r>
              <a:rPr lang="en-US" dirty="0">
                <a:solidFill>
                  <a:schemeClr val="bg1">
                    <a:lumMod val="75000"/>
                  </a:schemeClr>
                </a:solidFill>
              </a:rPr>
              <a:t>Approach</a:t>
            </a:r>
          </a:p>
          <a:p>
            <a:pPr>
              <a:lnSpc>
                <a:spcPct val="150000"/>
              </a:lnSpc>
            </a:pPr>
            <a:r>
              <a:rPr lang="en-US" dirty="0"/>
              <a:t>Simulation procedure</a:t>
            </a:r>
          </a:p>
          <a:p>
            <a:pPr>
              <a:lnSpc>
                <a:spcPct val="150000"/>
              </a:lnSpc>
            </a:pPr>
            <a:r>
              <a:rPr lang="en-US" dirty="0">
                <a:solidFill>
                  <a:schemeClr val="bg1">
                    <a:lumMod val="75000"/>
                  </a:schemeClr>
                </a:solidFill>
              </a:rPr>
              <a:t>Results</a:t>
            </a:r>
          </a:p>
          <a:p>
            <a:pPr>
              <a:lnSpc>
                <a:spcPct val="150000"/>
              </a:lnSpc>
            </a:pPr>
            <a:r>
              <a:rPr lang="en-US" dirty="0">
                <a:solidFill>
                  <a:schemeClr val="bg1">
                    <a:lumMod val="75000"/>
                  </a:schemeClr>
                </a:solidFill>
              </a:rPr>
              <a:t>Conclusion and outlook</a:t>
            </a:r>
          </a:p>
          <a:p>
            <a:endParaRPr lang="en-US" dirty="0"/>
          </a:p>
          <a:p>
            <a:endParaRPr lang="en-US" dirty="0"/>
          </a:p>
        </p:txBody>
      </p:sp>
      <p:pic>
        <p:nvPicPr>
          <p:cNvPr id="6" name="Audio 5">
            <a:hlinkClick r:id="" action="ppaction://media"/>
            <a:extLst>
              <a:ext uri="{FF2B5EF4-FFF2-40B4-BE49-F238E27FC236}">
                <a16:creationId xmlns:a16="http://schemas.microsoft.com/office/drawing/2014/main" id="{484EE3F8-15D8-4415-A1F3-1145E8531A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363016272"/>
      </p:ext>
    </p:extLst>
  </p:cSld>
  <p:clrMapOvr>
    <a:masterClrMapping/>
  </p:clrMapOvr>
  <mc:AlternateContent xmlns:mc="http://schemas.openxmlformats.org/markup-compatibility/2006" xmlns:p14="http://schemas.microsoft.com/office/powerpoint/2010/main">
    <mc:Choice Requires="p14">
      <p:transition spd="slow" p14:dur="2000" advTm="3204"/>
    </mc:Choice>
    <mc:Fallback xmlns="">
      <p:transition spd="slow" advTm="3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platzhalter 50">
            <a:extLst>
              <a:ext uri="{FF2B5EF4-FFF2-40B4-BE49-F238E27FC236}">
                <a16:creationId xmlns:a16="http://schemas.microsoft.com/office/drawing/2014/main" id="{FAC60A02-E462-4A91-B3C2-7736FEDBA968}"/>
              </a:ext>
            </a:extLst>
          </p:cNvPr>
          <p:cNvSpPr>
            <a:spLocks noGrp="1"/>
          </p:cNvSpPr>
          <p:nvPr>
            <p:ph type="body" sz="quarter" idx="13"/>
          </p:nvPr>
        </p:nvSpPr>
        <p:spPr/>
        <p:txBody>
          <a:bodyPr/>
          <a:lstStyle/>
          <a:p>
            <a:endParaRPr lang="de-AT"/>
          </a:p>
        </p:txBody>
      </p:sp>
      <p:graphicFrame>
        <p:nvGraphicFramePr>
          <p:cNvPr id="54" name="Tabelle 54">
            <a:extLst>
              <a:ext uri="{FF2B5EF4-FFF2-40B4-BE49-F238E27FC236}">
                <a16:creationId xmlns:a16="http://schemas.microsoft.com/office/drawing/2014/main" id="{4A217144-E746-4DCB-A242-48DCCBF0BAF3}"/>
              </a:ext>
            </a:extLst>
          </p:cNvPr>
          <p:cNvGraphicFramePr>
            <a:graphicFrameLocks noGrp="1"/>
          </p:cNvGraphicFramePr>
          <p:nvPr>
            <p:ph sz="quarter" idx="10"/>
            <p:extLst>
              <p:ext uri="{D42A27DB-BD31-4B8C-83A1-F6EECF244321}">
                <p14:modId xmlns:p14="http://schemas.microsoft.com/office/powerpoint/2010/main" val="2164090035"/>
              </p:ext>
            </p:extLst>
          </p:nvPr>
        </p:nvGraphicFramePr>
        <p:xfrm>
          <a:off x="4391347" y="755750"/>
          <a:ext cx="4727486" cy="4356000"/>
        </p:xfrm>
        <a:graphic>
          <a:graphicData uri="http://schemas.openxmlformats.org/drawingml/2006/table">
            <a:tbl>
              <a:tblPr firstRow="1" bandRow="1">
                <a:tableStyleId>{5C22544A-7EE6-4342-B048-85BDC9FD1C3A}</a:tableStyleId>
              </a:tblPr>
              <a:tblGrid>
                <a:gridCol w="2319846">
                  <a:extLst>
                    <a:ext uri="{9D8B030D-6E8A-4147-A177-3AD203B41FA5}">
                      <a16:colId xmlns:a16="http://schemas.microsoft.com/office/drawing/2014/main" val="1581964698"/>
                    </a:ext>
                  </a:extLst>
                </a:gridCol>
                <a:gridCol w="2407640">
                  <a:extLst>
                    <a:ext uri="{9D8B030D-6E8A-4147-A177-3AD203B41FA5}">
                      <a16:colId xmlns:a16="http://schemas.microsoft.com/office/drawing/2014/main" val="1785876579"/>
                    </a:ext>
                  </a:extLst>
                </a:gridCol>
              </a:tblGrid>
              <a:tr h="648000">
                <a:tc gridSpan="2">
                  <a:txBody>
                    <a:bodyPr/>
                    <a:lstStyle/>
                    <a:p>
                      <a:pPr algn="ctr"/>
                      <a:r>
                        <a:rPr lang="de-AT" sz="1600" dirty="0" err="1"/>
                        <a:t>Correlation</a:t>
                      </a:r>
                      <a:r>
                        <a:rPr lang="de-AT" sz="1600" dirty="0"/>
                        <a:t> </a:t>
                      </a:r>
                      <a:r>
                        <a:rPr lang="de-AT" sz="1600" dirty="0" err="1"/>
                        <a:t>between</a:t>
                      </a:r>
                      <a:r>
                        <a:rPr lang="de-AT" sz="1600" dirty="0"/>
                        <a:t> OCM </a:t>
                      </a:r>
                      <a:r>
                        <a:rPr lang="de-AT" sz="1600" dirty="0" err="1"/>
                        <a:t>parameters</a:t>
                      </a:r>
                      <a:r>
                        <a:rPr lang="de-AT" sz="1600" dirty="0"/>
                        <a:t> and </a:t>
                      </a:r>
                      <a:r>
                        <a:rPr lang="de-AT" sz="1600" dirty="0" err="1"/>
                        <a:t>engine</a:t>
                      </a:r>
                      <a:r>
                        <a:rPr lang="de-AT" sz="1600" dirty="0"/>
                        <a:t> </a:t>
                      </a:r>
                      <a:r>
                        <a:rPr lang="de-AT" sz="1600" dirty="0" err="1"/>
                        <a:t>operating</a:t>
                      </a:r>
                      <a:r>
                        <a:rPr lang="de-AT" sz="1600" dirty="0"/>
                        <a:t> </a:t>
                      </a:r>
                      <a:r>
                        <a:rPr lang="de-AT" sz="1600" dirty="0" err="1"/>
                        <a:t>conditions</a:t>
                      </a:r>
                      <a:endParaRPr lang="de-AT"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de-AT" dirty="0"/>
                    </a:p>
                  </a:txBody>
                  <a:tcPr/>
                </a:tc>
                <a:extLst>
                  <a:ext uri="{0D108BD9-81ED-4DB2-BD59-A6C34878D82A}">
                    <a16:rowId xmlns:a16="http://schemas.microsoft.com/office/drawing/2014/main" val="445184271"/>
                  </a:ext>
                </a:extLst>
              </a:tr>
              <a:tr h="504000">
                <a:tc>
                  <a:txBody>
                    <a:bodyPr/>
                    <a:lstStyle/>
                    <a:p>
                      <a:pPr algn="ctr"/>
                      <a:r>
                        <a:rPr lang="de-AT" sz="1200" dirty="0"/>
                        <a:t>Turbulent </a:t>
                      </a:r>
                      <a:r>
                        <a:rPr lang="de-AT" sz="1200" dirty="0" err="1"/>
                        <a:t>kinetic</a:t>
                      </a:r>
                      <a:r>
                        <a:rPr lang="de-AT" sz="1200" dirty="0"/>
                        <a:t> </a:t>
                      </a:r>
                      <a:r>
                        <a:rPr lang="de-AT" sz="1200" dirty="0" err="1"/>
                        <a:t>energy</a:t>
                      </a:r>
                      <a:r>
                        <a:rPr lang="de-AT" sz="1200" dirty="0"/>
                        <a:t> </a:t>
                      </a:r>
                      <a:r>
                        <a:rPr lang="de-AT" sz="1200" dirty="0" err="1"/>
                        <a:t>factor</a:t>
                      </a:r>
                      <a:r>
                        <a:rPr lang="de-AT" sz="1200" dirty="0"/>
                        <a:t> </a:t>
                      </a:r>
                      <a:r>
                        <a:rPr lang="de-AT" sz="1200" dirty="0" err="1"/>
                        <a:t>C</a:t>
                      </a:r>
                      <a:r>
                        <a:rPr lang="de-AT" sz="1200" baseline="-25000" dirty="0" err="1"/>
                        <a:t>k</a:t>
                      </a:r>
                      <a:endParaRPr lang="de-AT" sz="1200" baseline="-25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AT" sz="1200" kern="1200" dirty="0" err="1">
                          <a:solidFill>
                            <a:schemeClr val="dk1"/>
                          </a:solidFill>
                          <a:latin typeface="+mn-lt"/>
                          <a:ea typeface="+mn-ea"/>
                          <a:cs typeface="+mn-cs"/>
                        </a:rPr>
                        <a:t>Ignition</a:t>
                      </a:r>
                      <a:r>
                        <a:rPr lang="de-AT" sz="1200" kern="1200" dirty="0">
                          <a:solidFill>
                            <a:schemeClr val="dk1"/>
                          </a:solidFill>
                          <a:latin typeface="+mn-lt"/>
                          <a:ea typeface="+mn-ea"/>
                          <a:cs typeface="+mn-cs"/>
                        </a:rPr>
                        <a:t> </a:t>
                      </a:r>
                      <a:r>
                        <a:rPr lang="de-AT" sz="1200" kern="1200" dirty="0" err="1">
                          <a:solidFill>
                            <a:schemeClr val="dk1"/>
                          </a:solidFill>
                          <a:latin typeface="+mn-lt"/>
                          <a:ea typeface="+mn-ea"/>
                          <a:cs typeface="+mn-cs"/>
                        </a:rPr>
                        <a:t>delay</a:t>
                      </a:r>
                      <a:r>
                        <a:rPr lang="de-AT" sz="1200" kern="1200" dirty="0">
                          <a:solidFill>
                            <a:schemeClr val="dk1"/>
                          </a:solidFill>
                          <a:latin typeface="+mn-lt"/>
                          <a:ea typeface="+mn-ea"/>
                          <a:cs typeface="+mn-cs"/>
                        </a:rPr>
                        <a:t> </a:t>
                      </a:r>
                      <a:r>
                        <a:rPr lang="de-AT" sz="1200" kern="1200" dirty="0" err="1">
                          <a:solidFill>
                            <a:schemeClr val="dk1"/>
                          </a:solidFill>
                          <a:latin typeface="+mn-lt"/>
                          <a:ea typeface="+mn-ea"/>
                          <a:cs typeface="+mn-cs"/>
                        </a:rPr>
                        <a:t>factor</a:t>
                      </a:r>
                      <a:r>
                        <a:rPr lang="de-AT" sz="1200" kern="1200" dirty="0">
                          <a:solidFill>
                            <a:schemeClr val="dk1"/>
                          </a:solidFill>
                          <a:latin typeface="+mn-lt"/>
                          <a:ea typeface="+mn-ea"/>
                          <a:cs typeface="+mn-cs"/>
                        </a:rPr>
                        <a:t> C</a:t>
                      </a:r>
                      <a:r>
                        <a:rPr lang="de-AT" sz="1200" kern="1200" baseline="-25000" dirty="0">
                          <a:solidFill>
                            <a:schemeClr val="dk1"/>
                          </a:solidFill>
                          <a:latin typeface="+mn-lt"/>
                          <a:ea typeface="+mn-ea"/>
                          <a:cs typeface="+mn-cs"/>
                        </a:rPr>
                        <a:t>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5587065"/>
                  </a:ext>
                </a:extLst>
              </a:tr>
              <a:tr h="1368000">
                <a:tc>
                  <a:txBody>
                    <a:bodyPr/>
                    <a:lstStyle/>
                    <a:p>
                      <a:pPr algn="ctr"/>
                      <a:endParaRPr lang="de-A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de-A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4162862"/>
                  </a:ext>
                </a:extLst>
              </a:tr>
              <a:tr h="468000">
                <a:tc>
                  <a:txBody>
                    <a:bodyPr/>
                    <a:lstStyle/>
                    <a:p>
                      <a:pPr marL="0" algn="ctr" defTabSz="914400" rtl="0" eaLnBrk="1" latinLnBrk="0" hangingPunct="1"/>
                      <a:r>
                        <a:rPr lang="de-AT" sz="1200" kern="1200" dirty="0" err="1">
                          <a:solidFill>
                            <a:schemeClr val="dk1"/>
                          </a:solidFill>
                          <a:latin typeface="+mn-lt"/>
                          <a:ea typeface="+mn-ea"/>
                          <a:cs typeface="+mn-cs"/>
                        </a:rPr>
                        <a:t>Combustion</a:t>
                      </a:r>
                      <a:r>
                        <a:rPr lang="de-AT" sz="1200" kern="1200" dirty="0">
                          <a:solidFill>
                            <a:schemeClr val="dk1"/>
                          </a:solidFill>
                          <a:latin typeface="+mn-lt"/>
                          <a:ea typeface="+mn-ea"/>
                          <a:cs typeface="+mn-cs"/>
                        </a:rPr>
                        <a:t> </a:t>
                      </a:r>
                      <a:r>
                        <a:rPr lang="de-AT" sz="1200" kern="1200" dirty="0" err="1">
                          <a:solidFill>
                            <a:schemeClr val="dk1"/>
                          </a:solidFill>
                          <a:latin typeface="+mn-lt"/>
                          <a:ea typeface="+mn-ea"/>
                          <a:cs typeface="+mn-cs"/>
                        </a:rPr>
                        <a:t>factor</a:t>
                      </a:r>
                      <a:r>
                        <a:rPr lang="de-AT" sz="1200" kern="1200" dirty="0">
                          <a:solidFill>
                            <a:schemeClr val="dk1"/>
                          </a:solidFill>
                          <a:latin typeface="+mn-lt"/>
                          <a:ea typeface="+mn-ea"/>
                          <a:cs typeface="+mn-cs"/>
                        </a:rPr>
                        <a:t> </a:t>
                      </a:r>
                      <a:r>
                        <a:rPr lang="de-AT" sz="1200" kern="1200" dirty="0" err="1">
                          <a:solidFill>
                            <a:schemeClr val="dk1"/>
                          </a:solidFill>
                          <a:latin typeface="+mn-lt"/>
                          <a:ea typeface="+mn-ea"/>
                          <a:cs typeface="+mn-cs"/>
                        </a:rPr>
                        <a:t>C</a:t>
                      </a:r>
                      <a:r>
                        <a:rPr lang="de-AT" sz="1200" kern="1200" baseline="-25000" dirty="0" err="1">
                          <a:solidFill>
                            <a:schemeClr val="dk1"/>
                          </a:solidFill>
                          <a:latin typeface="+mn-lt"/>
                          <a:ea typeface="+mn-ea"/>
                          <a:cs typeface="+mn-cs"/>
                        </a:rPr>
                        <a:t>mod</a:t>
                      </a:r>
                      <a:endParaRPr lang="de-AT" sz="1200" kern="1200" baseline="-2500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de-AT" sz="1200" kern="1200" dirty="0">
                          <a:solidFill>
                            <a:schemeClr val="dk1"/>
                          </a:solidFill>
                          <a:latin typeface="+mn-lt"/>
                          <a:ea typeface="+mn-ea"/>
                          <a:cs typeface="+mn-cs"/>
                        </a:rPr>
                        <a:t>Integral </a:t>
                      </a:r>
                      <a:r>
                        <a:rPr lang="de-AT" sz="1200" kern="1200" dirty="0" err="1">
                          <a:solidFill>
                            <a:schemeClr val="dk1"/>
                          </a:solidFill>
                          <a:latin typeface="+mn-lt"/>
                          <a:ea typeface="+mn-ea"/>
                          <a:cs typeface="+mn-cs"/>
                        </a:rPr>
                        <a:t>length</a:t>
                      </a:r>
                      <a:r>
                        <a:rPr lang="de-AT" sz="1200" kern="1200" dirty="0">
                          <a:solidFill>
                            <a:schemeClr val="dk1"/>
                          </a:solidFill>
                          <a:latin typeface="+mn-lt"/>
                          <a:ea typeface="+mn-ea"/>
                          <a:cs typeface="+mn-cs"/>
                        </a:rPr>
                        <a:t> </a:t>
                      </a:r>
                      <a:r>
                        <a:rPr lang="de-AT" sz="1200" kern="1200" dirty="0" err="1">
                          <a:solidFill>
                            <a:schemeClr val="dk1"/>
                          </a:solidFill>
                          <a:latin typeface="+mn-lt"/>
                          <a:ea typeface="+mn-ea"/>
                          <a:cs typeface="+mn-cs"/>
                        </a:rPr>
                        <a:t>scale</a:t>
                      </a:r>
                      <a:r>
                        <a:rPr lang="de-AT" sz="1200" kern="1200" dirty="0">
                          <a:solidFill>
                            <a:schemeClr val="dk1"/>
                          </a:solidFill>
                          <a:latin typeface="+mn-lt"/>
                          <a:ea typeface="+mn-ea"/>
                          <a:cs typeface="+mn-cs"/>
                        </a:rPr>
                        <a:t> </a:t>
                      </a:r>
                      <a:r>
                        <a:rPr lang="de-AT" sz="1200" kern="1200" dirty="0" err="1">
                          <a:solidFill>
                            <a:schemeClr val="dk1"/>
                          </a:solidFill>
                          <a:latin typeface="+mn-lt"/>
                          <a:ea typeface="+mn-ea"/>
                          <a:cs typeface="+mn-cs"/>
                        </a:rPr>
                        <a:t>factor</a:t>
                      </a:r>
                      <a:r>
                        <a:rPr lang="de-AT" sz="1200" kern="1200" dirty="0">
                          <a:solidFill>
                            <a:schemeClr val="dk1"/>
                          </a:solidFill>
                          <a:latin typeface="+mn-lt"/>
                          <a:ea typeface="+mn-ea"/>
                          <a:cs typeface="+mn-cs"/>
                        </a:rPr>
                        <a:t> C</a:t>
                      </a:r>
                      <a:r>
                        <a:rPr lang="de-AT" sz="1200" kern="1200" baseline="-25000" dirty="0">
                          <a:solidFill>
                            <a:schemeClr val="dk1"/>
                          </a:solidFill>
                          <a:latin typeface="+mn-lt"/>
                          <a:ea typeface="+mn-ea"/>
                          <a:cs typeface="+mn-cs"/>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3516857"/>
                  </a:ext>
                </a:extLst>
              </a:tr>
              <a:tr h="1368000">
                <a:tc>
                  <a:txBody>
                    <a:bodyPr/>
                    <a:lstStyle/>
                    <a:p>
                      <a:pPr algn="ctr"/>
                      <a:endParaRPr lang="de-A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gn="l">
                        <a:buFont typeface="Arial" panose="020B0604020202020204" pitchFamily="34" charset="0"/>
                        <a:buChar char="•"/>
                      </a:pPr>
                      <a:r>
                        <a:rPr lang="de-AT" sz="1600" dirty="0" err="1"/>
                        <a:t>constant</a:t>
                      </a:r>
                      <a:endParaRPr lang="de-A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7765683"/>
                  </a:ext>
                </a:extLst>
              </a:tr>
            </a:tbl>
          </a:graphicData>
        </a:graphic>
      </p:graphicFrame>
      <p:sp>
        <p:nvSpPr>
          <p:cNvPr id="2" name="Titel 1"/>
          <p:cNvSpPr>
            <a:spLocks noGrp="1"/>
          </p:cNvSpPr>
          <p:nvPr>
            <p:ph type="title"/>
          </p:nvPr>
        </p:nvSpPr>
        <p:spPr/>
        <p:txBody>
          <a:bodyPr/>
          <a:lstStyle/>
          <a:p>
            <a:r>
              <a:rPr lang="en-US" dirty="0">
                <a:solidFill>
                  <a:srgbClr val="275C88"/>
                </a:solidFill>
              </a:rPr>
              <a:t>Simulation Procedure	</a:t>
            </a:r>
          </a:p>
        </p:txBody>
      </p:sp>
      <p:grpSp>
        <p:nvGrpSpPr>
          <p:cNvPr id="48" name="Gruppieren 47">
            <a:extLst>
              <a:ext uri="{FF2B5EF4-FFF2-40B4-BE49-F238E27FC236}">
                <a16:creationId xmlns:a16="http://schemas.microsoft.com/office/drawing/2014/main" id="{F404969F-4D5D-4EEA-8A2F-49715C4DD774}"/>
              </a:ext>
            </a:extLst>
          </p:cNvPr>
          <p:cNvGrpSpPr/>
          <p:nvPr/>
        </p:nvGrpSpPr>
        <p:grpSpPr>
          <a:xfrm>
            <a:off x="209725" y="882502"/>
            <a:ext cx="4025295" cy="3666917"/>
            <a:chOff x="3331068" y="121142"/>
            <a:chExt cx="5442965" cy="4990609"/>
          </a:xfrm>
        </p:grpSpPr>
        <p:sp>
          <p:nvSpPr>
            <p:cNvPr id="26" name="Rechteck: abgerundete Ecken 25">
              <a:extLst>
                <a:ext uri="{FF2B5EF4-FFF2-40B4-BE49-F238E27FC236}">
                  <a16:creationId xmlns:a16="http://schemas.microsoft.com/office/drawing/2014/main" id="{31A9E092-4AF1-4C1A-8CF0-063B6ED75AAC}"/>
                </a:ext>
              </a:extLst>
            </p:cNvPr>
            <p:cNvSpPr/>
            <p:nvPr/>
          </p:nvSpPr>
          <p:spPr>
            <a:xfrm>
              <a:off x="3861728" y="188602"/>
              <a:ext cx="2345635" cy="636104"/>
            </a:xfrm>
            <a:prstGeom prst="round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Times New Roman" panose="02020603050405020304" pitchFamily="18" charset="0"/>
                  <a:cs typeface="Times New Roman" panose="02020603050405020304" pitchFamily="18" charset="0"/>
                </a:rPr>
                <a:t>High-pressure</a:t>
              </a:r>
              <a:r>
                <a:rPr lang="de-AT" sz="800" dirty="0">
                  <a:solidFill>
                    <a:schemeClr val="tx1"/>
                  </a:solidFill>
                  <a:latin typeface="Times New Roman" panose="02020603050405020304" pitchFamily="18" charset="0"/>
                  <a:cs typeface="Times New Roman" panose="02020603050405020304" pitchFamily="18" charset="0"/>
                </a:rPr>
                <a:t> cycle analysis of selected engine operating points</a:t>
              </a:r>
            </a:p>
          </p:txBody>
        </p:sp>
        <p:sp>
          <p:nvSpPr>
            <p:cNvPr id="27" name="Rechteck: abgerundete Ecken 26">
              <a:extLst>
                <a:ext uri="{FF2B5EF4-FFF2-40B4-BE49-F238E27FC236}">
                  <a16:creationId xmlns:a16="http://schemas.microsoft.com/office/drawing/2014/main" id="{C17AA1D3-EB84-42DA-8168-D6A2A6323E46}"/>
                </a:ext>
              </a:extLst>
            </p:cNvPr>
            <p:cNvSpPr/>
            <p:nvPr/>
          </p:nvSpPr>
          <p:spPr>
            <a:xfrm>
              <a:off x="3869348" y="1786262"/>
              <a:ext cx="2345635" cy="636104"/>
            </a:xfrm>
            <a:prstGeom prst="roundRect">
              <a:avLst>
                <a:gd name="adj" fmla="val 5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800" dirty="0">
                  <a:solidFill>
                    <a:schemeClr val="tx1"/>
                  </a:solidFill>
                  <a:latin typeface="Times New Roman" panose="02020603050405020304" pitchFamily="18" charset="0"/>
                  <a:cs typeface="Times New Roman" panose="02020603050405020304" pitchFamily="18" charset="0"/>
                </a:rPr>
                <a:t>0D combustion simulation with OCM</a:t>
              </a:r>
            </a:p>
          </p:txBody>
        </p:sp>
        <p:sp>
          <p:nvSpPr>
            <p:cNvPr id="28" name="Rechteck 27">
              <a:extLst>
                <a:ext uri="{FF2B5EF4-FFF2-40B4-BE49-F238E27FC236}">
                  <a16:creationId xmlns:a16="http://schemas.microsoft.com/office/drawing/2014/main" id="{0C727361-C815-4BA7-9671-016E657E8EC6}"/>
                </a:ext>
              </a:extLst>
            </p:cNvPr>
            <p:cNvSpPr/>
            <p:nvPr/>
          </p:nvSpPr>
          <p:spPr>
            <a:xfrm>
              <a:off x="3863340" y="960755"/>
              <a:ext cx="2346960" cy="69342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800" dirty="0">
                  <a:solidFill>
                    <a:schemeClr val="tx1"/>
                  </a:solidFill>
                  <a:latin typeface="Times New Roman" panose="02020603050405020304" pitchFamily="18" charset="0"/>
                  <a:cs typeface="Times New Roman" panose="02020603050405020304" pitchFamily="18" charset="0"/>
                </a:rPr>
                <a:t>Initial </a:t>
              </a:r>
              <a:r>
                <a:rPr lang="de-AT" sz="800" dirty="0" err="1">
                  <a:solidFill>
                    <a:schemeClr val="tx1"/>
                  </a:solidFill>
                  <a:latin typeface="Times New Roman" panose="02020603050405020304" pitchFamily="18" charset="0"/>
                  <a:cs typeface="Times New Roman" panose="02020603050405020304" pitchFamily="18" charset="0"/>
                </a:rPr>
                <a:t>simulation</a:t>
              </a:r>
              <a:r>
                <a:rPr lang="de-AT" sz="800" dirty="0">
                  <a:solidFill>
                    <a:schemeClr val="tx1"/>
                  </a:solidFill>
                  <a:latin typeface="Times New Roman" panose="02020603050405020304" pitchFamily="18" charset="0"/>
                  <a:cs typeface="Times New Roman" panose="02020603050405020304" pitchFamily="18" charset="0"/>
                </a:rPr>
                <a:t> parameters </a:t>
              </a:r>
            </a:p>
            <a:p>
              <a:pPr algn="ctr"/>
              <a:r>
                <a:rPr lang="de-AT" sz="800" dirty="0">
                  <a:solidFill>
                    <a:schemeClr val="tx1"/>
                  </a:solidFill>
                  <a:latin typeface="Times New Roman" panose="02020603050405020304" pitchFamily="18" charset="0"/>
                  <a:cs typeface="Times New Roman" panose="02020603050405020304" pitchFamily="18" charset="0"/>
                </a:rPr>
                <a:t>(wall heat transfer coefficient, gas composition, geometry, LFS)</a:t>
              </a:r>
            </a:p>
          </p:txBody>
        </p:sp>
        <p:sp>
          <p:nvSpPr>
            <p:cNvPr id="29" name="Flussdiagramm: Verzweigung 28">
              <a:extLst>
                <a:ext uri="{FF2B5EF4-FFF2-40B4-BE49-F238E27FC236}">
                  <a16:creationId xmlns:a16="http://schemas.microsoft.com/office/drawing/2014/main" id="{50B7BF09-20EC-4476-A72D-6A2C2BD960C3}"/>
                </a:ext>
              </a:extLst>
            </p:cNvPr>
            <p:cNvSpPr/>
            <p:nvPr/>
          </p:nvSpPr>
          <p:spPr>
            <a:xfrm>
              <a:off x="4168140" y="3456216"/>
              <a:ext cx="1737360" cy="813816"/>
            </a:xfrm>
            <a:prstGeom prst="flowChartDecision">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800" dirty="0">
                  <a:solidFill>
                    <a:schemeClr val="tx1"/>
                  </a:solidFill>
                  <a:latin typeface="Times New Roman" panose="02020603050405020304" pitchFamily="18" charset="0"/>
                  <a:cs typeface="Times New Roman" panose="02020603050405020304" pitchFamily="18" charset="0"/>
                </a:rPr>
                <a:t>Agreement</a:t>
              </a:r>
            </a:p>
          </p:txBody>
        </p:sp>
        <p:sp>
          <p:nvSpPr>
            <p:cNvPr id="30" name="Rechteck 29">
              <a:extLst>
                <a:ext uri="{FF2B5EF4-FFF2-40B4-BE49-F238E27FC236}">
                  <a16:creationId xmlns:a16="http://schemas.microsoft.com/office/drawing/2014/main" id="{98E83F70-87C6-4496-973C-1F233260215F}"/>
                </a:ext>
              </a:extLst>
            </p:cNvPr>
            <p:cNvSpPr/>
            <p:nvPr/>
          </p:nvSpPr>
          <p:spPr>
            <a:xfrm>
              <a:off x="5143500" y="2543175"/>
              <a:ext cx="1082040" cy="69342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800" dirty="0">
                  <a:solidFill>
                    <a:schemeClr val="tx1"/>
                  </a:solidFill>
                  <a:latin typeface="Times New Roman" panose="02020603050405020304" pitchFamily="18" charset="0"/>
                  <a:cs typeface="Times New Roman" panose="02020603050405020304" pitchFamily="18" charset="0"/>
                </a:rPr>
                <a:t>Simulated HRR</a:t>
              </a:r>
            </a:p>
          </p:txBody>
        </p:sp>
        <p:sp>
          <p:nvSpPr>
            <p:cNvPr id="31" name="Rechteck: abgerundete Ecken 30">
              <a:extLst>
                <a:ext uri="{FF2B5EF4-FFF2-40B4-BE49-F238E27FC236}">
                  <a16:creationId xmlns:a16="http://schemas.microsoft.com/office/drawing/2014/main" id="{4511154B-56BC-412F-A051-7508D27F021E}"/>
                </a:ext>
              </a:extLst>
            </p:cNvPr>
            <p:cNvSpPr/>
            <p:nvPr/>
          </p:nvSpPr>
          <p:spPr>
            <a:xfrm>
              <a:off x="6428398" y="3538227"/>
              <a:ext cx="2345635" cy="636104"/>
            </a:xfrm>
            <a:prstGeom prst="roundRect">
              <a:avLst>
                <a:gd name="adj" fmla="val 5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800" dirty="0">
                  <a:solidFill>
                    <a:schemeClr val="tx1"/>
                  </a:solidFill>
                  <a:latin typeface="Times New Roman" panose="02020603050405020304" pitchFamily="18" charset="0"/>
                  <a:cs typeface="Times New Roman" panose="02020603050405020304" pitchFamily="18" charset="0"/>
                </a:rPr>
                <a:t>Adjustment </a:t>
              </a:r>
              <a:r>
                <a:rPr lang="de-AT" sz="800" dirty="0" err="1">
                  <a:solidFill>
                    <a:schemeClr val="tx1"/>
                  </a:solidFill>
                  <a:latin typeface="Times New Roman" panose="02020603050405020304" pitchFamily="18" charset="0"/>
                  <a:cs typeface="Times New Roman" panose="02020603050405020304" pitchFamily="18" charset="0"/>
                </a:rPr>
                <a:t>of</a:t>
              </a:r>
              <a:r>
                <a:rPr lang="de-AT" sz="800" dirty="0">
                  <a:solidFill>
                    <a:schemeClr val="tx1"/>
                  </a:solidFill>
                  <a:latin typeface="Times New Roman" panose="02020603050405020304" pitchFamily="18" charset="0"/>
                  <a:cs typeface="Times New Roman" panose="02020603050405020304" pitchFamily="18" charset="0"/>
                </a:rPr>
                <a:t> </a:t>
              </a:r>
              <a:r>
                <a:rPr lang="de-AT" sz="800" dirty="0" err="1">
                  <a:solidFill>
                    <a:schemeClr val="tx1"/>
                  </a:solidFill>
                  <a:latin typeface="Times New Roman" panose="02020603050405020304" pitchFamily="18" charset="0"/>
                  <a:cs typeface="Times New Roman" panose="02020603050405020304" pitchFamily="18" charset="0"/>
                </a:rPr>
                <a:t>model</a:t>
              </a:r>
              <a:r>
                <a:rPr lang="de-AT" sz="800" dirty="0">
                  <a:solidFill>
                    <a:schemeClr val="tx1"/>
                  </a:solidFill>
                  <a:latin typeface="Times New Roman" panose="02020603050405020304" pitchFamily="18" charset="0"/>
                  <a:cs typeface="Times New Roman" panose="02020603050405020304" pitchFamily="18" charset="0"/>
                </a:rPr>
                <a:t> and simulation parameters</a:t>
              </a:r>
            </a:p>
          </p:txBody>
        </p:sp>
        <p:sp>
          <p:nvSpPr>
            <p:cNvPr id="32" name="Rechteck 31">
              <a:extLst>
                <a:ext uri="{FF2B5EF4-FFF2-40B4-BE49-F238E27FC236}">
                  <a16:creationId xmlns:a16="http://schemas.microsoft.com/office/drawing/2014/main" id="{D95DB8D2-F0CF-4390-8943-82BED40B7EFE}"/>
                </a:ext>
              </a:extLst>
            </p:cNvPr>
            <p:cNvSpPr/>
            <p:nvPr/>
          </p:nvSpPr>
          <p:spPr>
            <a:xfrm>
              <a:off x="3870960" y="2535555"/>
              <a:ext cx="1082040" cy="69342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800" dirty="0">
                  <a:solidFill>
                    <a:schemeClr val="tx1"/>
                  </a:solidFill>
                  <a:latin typeface="Times New Roman" panose="02020603050405020304" pitchFamily="18" charset="0"/>
                  <a:cs typeface="Times New Roman" panose="02020603050405020304" pitchFamily="18" charset="0"/>
                </a:rPr>
                <a:t>Experimental HRR</a:t>
              </a:r>
            </a:p>
          </p:txBody>
        </p:sp>
        <p:cxnSp>
          <p:nvCxnSpPr>
            <p:cNvPr id="33" name="Gerade Verbindung mit Pfeil 32">
              <a:extLst>
                <a:ext uri="{FF2B5EF4-FFF2-40B4-BE49-F238E27FC236}">
                  <a16:creationId xmlns:a16="http://schemas.microsoft.com/office/drawing/2014/main" id="{03401009-2595-434E-BB92-431F551C1C48}"/>
                </a:ext>
              </a:extLst>
            </p:cNvPr>
            <p:cNvCxnSpPr>
              <a:cxnSpLocks/>
            </p:cNvCxnSpPr>
            <p:nvPr/>
          </p:nvCxnSpPr>
          <p:spPr>
            <a:xfrm>
              <a:off x="5034546" y="824706"/>
              <a:ext cx="0" cy="1341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4C8CFC63-A2AD-4B10-8238-94D3C89913AA}"/>
                </a:ext>
              </a:extLst>
            </p:cNvPr>
            <p:cNvCxnSpPr>
              <a:cxnSpLocks/>
            </p:cNvCxnSpPr>
            <p:nvPr/>
          </p:nvCxnSpPr>
          <p:spPr>
            <a:xfrm>
              <a:off x="5684520" y="3233420"/>
              <a:ext cx="0" cy="971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5EAE61BE-7EAB-4378-B393-4BC7CC9EA477}"/>
                </a:ext>
              </a:extLst>
            </p:cNvPr>
            <p:cNvCxnSpPr>
              <a:cxnSpLocks/>
            </p:cNvCxnSpPr>
            <p:nvPr/>
          </p:nvCxnSpPr>
          <p:spPr>
            <a:xfrm>
              <a:off x="4408805" y="3228975"/>
              <a:ext cx="0" cy="920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C9659C9F-B7E6-446B-8C0D-4654E7E4B314}"/>
                </a:ext>
              </a:extLst>
            </p:cNvPr>
            <p:cNvCxnSpPr>
              <a:cxnSpLocks/>
            </p:cNvCxnSpPr>
            <p:nvPr/>
          </p:nvCxnSpPr>
          <p:spPr>
            <a:xfrm flipH="1">
              <a:off x="4404360" y="3325495"/>
              <a:ext cx="12788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mit Pfeil 36">
              <a:extLst>
                <a:ext uri="{FF2B5EF4-FFF2-40B4-BE49-F238E27FC236}">
                  <a16:creationId xmlns:a16="http://schemas.microsoft.com/office/drawing/2014/main" id="{4F98840A-DD47-47AC-813F-32DBC4550B2F}"/>
                </a:ext>
              </a:extLst>
            </p:cNvPr>
            <p:cNvCxnSpPr>
              <a:cxnSpLocks/>
              <a:stCxn id="29" idx="3"/>
              <a:endCxn id="31" idx="1"/>
            </p:cNvCxnSpPr>
            <p:nvPr/>
          </p:nvCxnSpPr>
          <p:spPr>
            <a:xfrm flipV="1">
              <a:off x="5905500" y="3856279"/>
              <a:ext cx="522898" cy="684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Gerade Verbindung mit Pfeil 37">
              <a:extLst>
                <a:ext uri="{FF2B5EF4-FFF2-40B4-BE49-F238E27FC236}">
                  <a16:creationId xmlns:a16="http://schemas.microsoft.com/office/drawing/2014/main" id="{FFC2A8F1-5C39-4B23-A9CA-38777B309CA8}"/>
                </a:ext>
              </a:extLst>
            </p:cNvPr>
            <p:cNvCxnSpPr>
              <a:cxnSpLocks/>
              <a:endCxn id="27" idx="3"/>
            </p:cNvCxnSpPr>
            <p:nvPr/>
          </p:nvCxnSpPr>
          <p:spPr>
            <a:xfrm flipH="1">
              <a:off x="6214983" y="2104314"/>
              <a:ext cx="139231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3189289B-C865-4D7C-81E1-ED5AFD467ECA}"/>
                </a:ext>
              </a:extLst>
            </p:cNvPr>
            <p:cNvCxnSpPr>
              <a:cxnSpLocks/>
              <a:endCxn id="31" idx="0"/>
            </p:cNvCxnSpPr>
            <p:nvPr/>
          </p:nvCxnSpPr>
          <p:spPr>
            <a:xfrm>
              <a:off x="7601216" y="2109788"/>
              <a:ext cx="0" cy="14284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hteck: abgerundete Ecken 39">
              <a:extLst>
                <a:ext uri="{FF2B5EF4-FFF2-40B4-BE49-F238E27FC236}">
                  <a16:creationId xmlns:a16="http://schemas.microsoft.com/office/drawing/2014/main" id="{DC13292E-F70F-47FC-A1A6-B9964855053C}"/>
                </a:ext>
              </a:extLst>
            </p:cNvPr>
            <p:cNvSpPr/>
            <p:nvPr/>
          </p:nvSpPr>
          <p:spPr>
            <a:xfrm>
              <a:off x="3863811" y="4415797"/>
              <a:ext cx="2345635" cy="69595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latin typeface="Times New Roman" panose="02020603050405020304" pitchFamily="18" charset="0"/>
                  <a:cs typeface="Times New Roman" panose="02020603050405020304" pitchFamily="18" charset="0"/>
                </a:rPr>
                <a:t>Establish correlations between OCM parameters and engine operating conditions</a:t>
              </a:r>
              <a:endParaRPr lang="de-AT" sz="800" dirty="0">
                <a:solidFill>
                  <a:schemeClr val="tx1"/>
                </a:solidFill>
                <a:latin typeface="Times New Roman" panose="02020603050405020304" pitchFamily="18" charset="0"/>
                <a:cs typeface="Times New Roman" panose="02020603050405020304" pitchFamily="18" charset="0"/>
              </a:endParaRPr>
            </a:p>
          </p:txBody>
        </p:sp>
        <p:sp>
          <p:nvSpPr>
            <p:cNvPr id="41" name="Rechteck: abgerundete Ecken 40">
              <a:extLst>
                <a:ext uri="{FF2B5EF4-FFF2-40B4-BE49-F238E27FC236}">
                  <a16:creationId xmlns:a16="http://schemas.microsoft.com/office/drawing/2014/main" id="{0B4303AF-6991-45EB-9F62-4D51ACD38D16}"/>
                </a:ext>
              </a:extLst>
            </p:cNvPr>
            <p:cNvSpPr/>
            <p:nvPr/>
          </p:nvSpPr>
          <p:spPr>
            <a:xfrm>
              <a:off x="5552805" y="3639930"/>
              <a:ext cx="928160" cy="25170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800" dirty="0">
                  <a:solidFill>
                    <a:schemeClr val="tx1"/>
                  </a:solidFill>
                  <a:latin typeface="Times New Roman" panose="02020603050405020304" pitchFamily="18" charset="0"/>
                  <a:cs typeface="Times New Roman" panose="02020603050405020304" pitchFamily="18" charset="0"/>
                </a:rPr>
                <a:t>No</a:t>
              </a:r>
            </a:p>
          </p:txBody>
        </p:sp>
        <p:sp>
          <p:nvSpPr>
            <p:cNvPr id="42" name="Rechteck: abgerundete Ecken 41">
              <a:extLst>
                <a:ext uri="{FF2B5EF4-FFF2-40B4-BE49-F238E27FC236}">
                  <a16:creationId xmlns:a16="http://schemas.microsoft.com/office/drawing/2014/main" id="{24CE46FA-C8CD-4F51-ADAC-AC4EA8B6A048}"/>
                </a:ext>
              </a:extLst>
            </p:cNvPr>
            <p:cNvSpPr/>
            <p:nvPr/>
          </p:nvSpPr>
          <p:spPr>
            <a:xfrm>
              <a:off x="4783577" y="4197289"/>
              <a:ext cx="928160" cy="25170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800" dirty="0">
                  <a:solidFill>
                    <a:schemeClr val="tx1"/>
                  </a:solidFill>
                  <a:latin typeface="Times New Roman" panose="02020603050405020304" pitchFamily="18" charset="0"/>
                  <a:cs typeface="Times New Roman" panose="02020603050405020304" pitchFamily="18" charset="0"/>
                </a:rPr>
                <a:t>Yes</a:t>
              </a:r>
            </a:p>
          </p:txBody>
        </p:sp>
        <p:sp>
          <p:nvSpPr>
            <p:cNvPr id="43" name="Bogen 42">
              <a:extLst>
                <a:ext uri="{FF2B5EF4-FFF2-40B4-BE49-F238E27FC236}">
                  <a16:creationId xmlns:a16="http://schemas.microsoft.com/office/drawing/2014/main" id="{0353C03C-0CAD-4994-AE4E-3B2B68D608F0}"/>
                </a:ext>
              </a:extLst>
            </p:cNvPr>
            <p:cNvSpPr/>
            <p:nvPr/>
          </p:nvSpPr>
          <p:spPr>
            <a:xfrm rot="13305354">
              <a:off x="3331068" y="121142"/>
              <a:ext cx="3182904" cy="3182904"/>
            </a:xfrm>
            <a:prstGeom prst="arc">
              <a:avLst>
                <a:gd name="adj1" fmla="val 16200000"/>
                <a:gd name="adj2" fmla="val 375062"/>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sz="1050" dirty="0"/>
            </a:p>
          </p:txBody>
        </p:sp>
        <p:cxnSp>
          <p:nvCxnSpPr>
            <p:cNvPr id="44" name="Gerade Verbindung mit Pfeil 43">
              <a:extLst>
                <a:ext uri="{FF2B5EF4-FFF2-40B4-BE49-F238E27FC236}">
                  <a16:creationId xmlns:a16="http://schemas.microsoft.com/office/drawing/2014/main" id="{F4B92A60-234A-462D-BD38-14B89297CB5D}"/>
                </a:ext>
              </a:extLst>
            </p:cNvPr>
            <p:cNvCxnSpPr>
              <a:cxnSpLocks/>
            </p:cNvCxnSpPr>
            <p:nvPr/>
          </p:nvCxnSpPr>
          <p:spPr>
            <a:xfrm>
              <a:off x="5034546" y="1650206"/>
              <a:ext cx="0" cy="1341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B77805F9-0024-4360-8226-B47F040DA530}"/>
                </a:ext>
              </a:extLst>
            </p:cNvPr>
            <p:cNvCxnSpPr>
              <a:cxnSpLocks/>
            </p:cNvCxnSpPr>
            <p:nvPr/>
          </p:nvCxnSpPr>
          <p:spPr>
            <a:xfrm>
              <a:off x="5694946" y="2412206"/>
              <a:ext cx="0" cy="1341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4442F9DB-42BD-4E71-911A-D022F7152EF8}"/>
                </a:ext>
              </a:extLst>
            </p:cNvPr>
            <p:cNvCxnSpPr>
              <a:cxnSpLocks/>
            </p:cNvCxnSpPr>
            <p:nvPr/>
          </p:nvCxnSpPr>
          <p:spPr>
            <a:xfrm>
              <a:off x="5034546" y="3320256"/>
              <a:ext cx="0" cy="1341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Gerade Verbindung mit Pfeil 46">
              <a:extLst>
                <a:ext uri="{FF2B5EF4-FFF2-40B4-BE49-F238E27FC236}">
                  <a16:creationId xmlns:a16="http://schemas.microsoft.com/office/drawing/2014/main" id="{A57B16BC-49B4-4654-92BD-1E2DF5093569}"/>
                </a:ext>
              </a:extLst>
            </p:cNvPr>
            <p:cNvCxnSpPr>
              <a:cxnSpLocks/>
            </p:cNvCxnSpPr>
            <p:nvPr/>
          </p:nvCxnSpPr>
          <p:spPr>
            <a:xfrm>
              <a:off x="5037721" y="4260056"/>
              <a:ext cx="0" cy="1341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56" name="Grafik 55">
            <a:extLst>
              <a:ext uri="{FF2B5EF4-FFF2-40B4-BE49-F238E27FC236}">
                <a16:creationId xmlns:a16="http://schemas.microsoft.com/office/drawing/2014/main" id="{FDBB4AED-1A38-4258-98A6-D580ED87E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076" t="14673" r="17683"/>
          <a:stretch/>
        </p:blipFill>
        <p:spPr>
          <a:xfrm>
            <a:off x="4776664" y="1952425"/>
            <a:ext cx="1631996" cy="1280454"/>
          </a:xfrm>
          <a:prstGeom prst="rect">
            <a:avLst/>
          </a:prstGeom>
        </p:spPr>
      </p:pic>
      <p:pic>
        <p:nvPicPr>
          <p:cNvPr id="58" name="Grafik 57">
            <a:extLst>
              <a:ext uri="{FF2B5EF4-FFF2-40B4-BE49-F238E27FC236}">
                <a16:creationId xmlns:a16="http://schemas.microsoft.com/office/drawing/2014/main" id="{740724A7-AD10-4E0E-99D9-0D799F1E583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421" t="16839" r="22944"/>
          <a:stretch/>
        </p:blipFill>
        <p:spPr>
          <a:xfrm>
            <a:off x="4827592" y="3812283"/>
            <a:ext cx="1530140" cy="1261960"/>
          </a:xfrm>
          <a:prstGeom prst="rect">
            <a:avLst/>
          </a:prstGeom>
        </p:spPr>
      </p:pic>
      <p:pic>
        <p:nvPicPr>
          <p:cNvPr id="63" name="Audio 62">
            <a:hlinkClick r:id="" action="ppaction://media"/>
            <a:extLst>
              <a:ext uri="{FF2B5EF4-FFF2-40B4-BE49-F238E27FC236}">
                <a16:creationId xmlns:a16="http://schemas.microsoft.com/office/drawing/2014/main" id="{2E7128E5-57DC-424E-9115-70D857018C6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4440238"/>
            <a:ext cx="487362" cy="487362"/>
          </a:xfrm>
          <a:prstGeom prst="rect">
            <a:avLst/>
          </a:prstGeom>
        </p:spPr>
      </p:pic>
      <p:grpSp>
        <p:nvGrpSpPr>
          <p:cNvPr id="6" name="Gruppieren 5">
            <a:extLst>
              <a:ext uri="{FF2B5EF4-FFF2-40B4-BE49-F238E27FC236}">
                <a16:creationId xmlns:a16="http://schemas.microsoft.com/office/drawing/2014/main" id="{1622BA88-630A-45C7-9514-83878455848D}"/>
              </a:ext>
            </a:extLst>
          </p:cNvPr>
          <p:cNvGrpSpPr/>
          <p:nvPr/>
        </p:nvGrpSpPr>
        <p:grpSpPr>
          <a:xfrm>
            <a:off x="7069142" y="1940793"/>
            <a:ext cx="2124931" cy="1314244"/>
            <a:chOff x="7069142" y="1940793"/>
            <a:chExt cx="2124931" cy="1314244"/>
          </a:xfrm>
        </p:grpSpPr>
        <p:pic>
          <p:nvPicPr>
            <p:cNvPr id="57" name="Grafik 56">
              <a:extLst>
                <a:ext uri="{FF2B5EF4-FFF2-40B4-BE49-F238E27FC236}">
                  <a16:creationId xmlns:a16="http://schemas.microsoft.com/office/drawing/2014/main" id="{04F8DDE8-2C8E-49DC-9381-2982D282640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8124" t="9913" r="12633"/>
            <a:stretch/>
          </p:blipFill>
          <p:spPr>
            <a:xfrm>
              <a:off x="7069142" y="1940793"/>
              <a:ext cx="1760538" cy="1292086"/>
            </a:xfrm>
            <a:prstGeom prst="rect">
              <a:avLst/>
            </a:prstGeom>
          </p:spPr>
        </p:pic>
        <p:pic>
          <p:nvPicPr>
            <p:cNvPr id="4" name="Grafik 3">
              <a:extLst>
                <a:ext uri="{FF2B5EF4-FFF2-40B4-BE49-F238E27FC236}">
                  <a16:creationId xmlns:a16="http://schemas.microsoft.com/office/drawing/2014/main" id="{A031EF71-5604-4B21-B2E4-E34EA3ABCFE3}"/>
                </a:ext>
              </a:extLst>
            </p:cNvPr>
            <p:cNvPicPr>
              <a:picLocks noChangeAspect="1"/>
            </p:cNvPicPr>
            <p:nvPr/>
          </p:nvPicPr>
          <p:blipFill rotWithShape="1">
            <a:blip r:embed="rId10"/>
            <a:srcRect l="74831" t="85958" r="-20279" b="1322"/>
            <a:stretch/>
          </p:blipFill>
          <p:spPr>
            <a:xfrm>
              <a:off x="8358506" y="3059394"/>
              <a:ext cx="835567" cy="195643"/>
            </a:xfrm>
            <a:prstGeom prst="rect">
              <a:avLst/>
            </a:prstGeom>
          </p:spPr>
        </p:pic>
        <p:sp>
          <p:nvSpPr>
            <p:cNvPr id="5" name="Rechteck 4">
              <a:extLst>
                <a:ext uri="{FF2B5EF4-FFF2-40B4-BE49-F238E27FC236}">
                  <a16:creationId xmlns:a16="http://schemas.microsoft.com/office/drawing/2014/main" id="{F556C6F7-539B-4CAD-A4F2-1CD3B6EB1CB2}"/>
                </a:ext>
              </a:extLst>
            </p:cNvPr>
            <p:cNvSpPr/>
            <p:nvPr/>
          </p:nvSpPr>
          <p:spPr>
            <a:xfrm>
              <a:off x="8747334" y="2993378"/>
              <a:ext cx="243681" cy="25058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Tree>
    <p:custDataLst>
      <p:tags r:id="rId1"/>
    </p:custDataLst>
    <p:extLst>
      <p:ext uri="{BB962C8B-B14F-4D97-AF65-F5344CB8AC3E}">
        <p14:creationId xmlns:p14="http://schemas.microsoft.com/office/powerpoint/2010/main" val="1557579759"/>
      </p:ext>
    </p:extLst>
  </p:cSld>
  <p:clrMapOvr>
    <a:masterClrMapping/>
  </p:clrMapOvr>
  <mc:AlternateContent xmlns:mc="http://schemas.openxmlformats.org/markup-compatibility/2006" xmlns:p14="http://schemas.microsoft.com/office/powerpoint/2010/main">
    <mc:Choice Requires="p14">
      <p:transition spd="slow" p14:dur="2000" advTm="92533"/>
    </mc:Choice>
    <mc:Fallback xmlns="">
      <p:transition spd="slow" advTm="92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
</p:tagLst>
</file>

<file path=ppt/tags/tag10.xml><?xml version="1.0" encoding="utf-8"?>
<p:tagLst xmlns:a="http://schemas.openxmlformats.org/drawingml/2006/main" xmlns:r="http://schemas.openxmlformats.org/officeDocument/2006/relationships" xmlns:p="http://schemas.openxmlformats.org/presentationml/2006/main">
  <p:tag name="TIMING" val="|15.2"/>
</p:tagLst>
</file>

<file path=ppt/tags/tag11.xml><?xml version="1.0" encoding="utf-8"?>
<p:tagLst xmlns:a="http://schemas.openxmlformats.org/drawingml/2006/main" xmlns:r="http://schemas.openxmlformats.org/officeDocument/2006/relationships" xmlns:p="http://schemas.openxmlformats.org/presentationml/2006/main">
  <p:tag name="TIMING" val="|22.6"/>
</p:tagLst>
</file>

<file path=ppt/tags/tag12.xml><?xml version="1.0" encoding="utf-8"?>
<p:tagLst xmlns:a="http://schemas.openxmlformats.org/drawingml/2006/main" xmlns:r="http://schemas.openxmlformats.org/officeDocument/2006/relationships" xmlns:p="http://schemas.openxmlformats.org/presentationml/2006/main">
  <p:tag name="TIMING" val="|23.3"/>
</p:tagLst>
</file>

<file path=ppt/tags/tag2.xml><?xml version="1.0" encoding="utf-8"?>
<p:tagLst xmlns:a="http://schemas.openxmlformats.org/drawingml/2006/main" xmlns:r="http://schemas.openxmlformats.org/officeDocument/2006/relationships" xmlns:p="http://schemas.openxmlformats.org/presentationml/2006/main">
  <p:tag name="TIMING" val="|55.2"/>
</p:tagLst>
</file>

<file path=ppt/tags/tag3.xml><?xml version="1.0" encoding="utf-8"?>
<p:tagLst xmlns:a="http://schemas.openxmlformats.org/drawingml/2006/main" xmlns:r="http://schemas.openxmlformats.org/officeDocument/2006/relationships" xmlns:p="http://schemas.openxmlformats.org/presentationml/2006/main">
  <p:tag name="TIMING" val="|9.1"/>
</p:tagLst>
</file>

<file path=ppt/tags/tag4.xml><?xml version="1.0" encoding="utf-8"?>
<p:tagLst xmlns:a="http://schemas.openxmlformats.org/drawingml/2006/main" xmlns:r="http://schemas.openxmlformats.org/officeDocument/2006/relationships" xmlns:p="http://schemas.openxmlformats.org/presentationml/2006/main">
  <p:tag name="TIMING" val="|8.9|11.9|22"/>
</p:tagLst>
</file>

<file path=ppt/tags/tag5.xml><?xml version="1.0" encoding="utf-8"?>
<p:tagLst xmlns:a="http://schemas.openxmlformats.org/drawingml/2006/main" xmlns:r="http://schemas.openxmlformats.org/officeDocument/2006/relationships" xmlns:p="http://schemas.openxmlformats.org/presentationml/2006/main">
  <p:tag name="TIMING" val="|23.1|16.4"/>
</p:tagLst>
</file>

<file path=ppt/tags/tag6.xml><?xml version="1.0" encoding="utf-8"?>
<p:tagLst xmlns:a="http://schemas.openxmlformats.org/drawingml/2006/main" xmlns:r="http://schemas.openxmlformats.org/officeDocument/2006/relationships" xmlns:p="http://schemas.openxmlformats.org/presentationml/2006/main">
  <p:tag name="TIMING" val="|67"/>
</p:tagLst>
</file>

<file path=ppt/tags/tag7.xml><?xml version="1.0" encoding="utf-8"?>
<p:tagLst xmlns:a="http://schemas.openxmlformats.org/drawingml/2006/main" xmlns:r="http://schemas.openxmlformats.org/officeDocument/2006/relationships" xmlns:p="http://schemas.openxmlformats.org/presentationml/2006/main">
  <p:tag name="TIMING" val="|61.4"/>
</p:tagLst>
</file>

<file path=ppt/tags/tag8.xml><?xml version="1.0" encoding="utf-8"?>
<p:tagLst xmlns:a="http://schemas.openxmlformats.org/drawingml/2006/main" xmlns:r="http://schemas.openxmlformats.org/officeDocument/2006/relationships" xmlns:p="http://schemas.openxmlformats.org/presentationml/2006/main">
  <p:tag name="TIMING" val="|2.5"/>
</p:tagLst>
</file>

<file path=ppt/tags/tag9.xml><?xml version="1.0" encoding="utf-8"?>
<p:tagLst xmlns:a="http://schemas.openxmlformats.org/drawingml/2006/main" xmlns:r="http://schemas.openxmlformats.org/officeDocument/2006/relationships" xmlns:p="http://schemas.openxmlformats.org/presentationml/2006/main">
  <p:tag name="TIMING" val="|27.1|28.4"/>
</p:tagLst>
</file>

<file path=ppt/theme/theme1.xml><?xml version="1.0" encoding="utf-8"?>
<a:theme xmlns:a="http://schemas.openxmlformats.org/drawingml/2006/main" name="Präsentation LEC GmbH LEC EvoLET">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6BBC2"/>
        </a:solidFill>
        <a:ln w="1270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2075" tIns="46038" rIns="92075" bIns="46038" numCol="1" rtlCol="0" anchor="t" anchorCtr="0" compatLnSpc="1">
        <a:prstTxWarp prst="textNoShape">
          <a:avLst/>
        </a:prstTxWarp>
        <a:spAutoFit/>
      </a:bodyPr>
      <a:lstStyle>
        <a:defPPr marL="0" indent="0">
          <a:spcBef>
            <a:spcPts val="900"/>
          </a:spcBef>
          <a:buClr>
            <a:srgbClr val="FFFFCC"/>
          </a:buClr>
          <a:defRPr sz="2000" kern="0" dirty="0" smtClean="0">
            <a:solidFill>
              <a:srgbClr val="000000"/>
            </a:solidFill>
            <a:latin typeface="Verdana"/>
          </a:defRPr>
        </a:defPPr>
      </a:lstStyle>
    </a:txDef>
  </a:objectDefaults>
  <a:extraClrSchemeLst/>
  <a:extLst>
    <a:ext uri="{05A4C25C-085E-4340-85A3-A5531E510DB2}">
      <thm15:themeFamily xmlns:thm15="http://schemas.microsoft.com/office/thememl/2012/main" name="Präsentation 16-9 EN.potx" id="{25394870-291F-4FE8-AD39-4F6BCC6336BC}" vid="{574C3089-1DBD-4A40-B7AD-4BDF246366AA}"/>
    </a:ext>
  </a:extLst>
</a:theme>
</file>

<file path=ppt/theme/theme2.xml><?xml version="1.0" encoding="utf-8"?>
<a:theme xmlns:a="http://schemas.openxmlformats.org/drawingml/2006/main" name="Leere Foli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äsentation 16-9 EN.potx" id="{25394870-291F-4FE8-AD39-4F6BCC6336BC}" vid="{3898F0EB-4CF6-4D36-8EB3-D64543C5626E}"/>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Präsentation 16-9 EN</Template>
  <TotalTime>0</TotalTime>
  <Words>2756</Words>
  <Application>Microsoft Office PowerPoint</Application>
  <PresentationFormat>Bildschirmpräsentation (16:9)</PresentationFormat>
  <Paragraphs>293</Paragraphs>
  <Slides>20</Slides>
  <Notes>14</Notes>
  <HiddenSlides>0</HiddenSlides>
  <MMClips>20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20</vt:i4>
      </vt:variant>
    </vt:vector>
  </HeadingPairs>
  <TitlesOfParts>
    <vt:vector size="28" baseType="lpstr">
      <vt:lpstr>Arial</vt:lpstr>
      <vt:lpstr>Calibri</vt:lpstr>
      <vt:lpstr>Cambria Math</vt:lpstr>
      <vt:lpstr>Symbol</vt:lpstr>
      <vt:lpstr>Times New Roman</vt:lpstr>
      <vt:lpstr>Verdana</vt:lpstr>
      <vt:lpstr>Präsentation LEC GmbH LEC EvoLET</vt:lpstr>
      <vt:lpstr>Leere Folie</vt:lpstr>
      <vt:lpstr>PowerPoint-Präsentation</vt:lpstr>
      <vt:lpstr>Agenda </vt:lpstr>
      <vt:lpstr>Introduction </vt:lpstr>
      <vt:lpstr>Objectives</vt:lpstr>
      <vt:lpstr>Agenda </vt:lpstr>
      <vt:lpstr>Experimental approach </vt:lpstr>
      <vt:lpstr>Modeling approach </vt:lpstr>
      <vt:lpstr>Agenda </vt:lpstr>
      <vt:lpstr>Simulation Procedure </vt:lpstr>
      <vt:lpstr>Simulation Procedure</vt:lpstr>
      <vt:lpstr>Agenda </vt:lpstr>
      <vt:lpstr>Experimental results </vt:lpstr>
      <vt:lpstr>Experimental results </vt:lpstr>
      <vt:lpstr>Experimental results  </vt:lpstr>
      <vt:lpstr>Modeling results </vt:lpstr>
      <vt:lpstr>Modeling results  </vt:lpstr>
      <vt:lpstr>Agenda </vt:lpstr>
      <vt:lpstr>Conclusion and outlook</vt:lpstr>
      <vt:lpstr>Conclusion and outlook</vt:lpstr>
      <vt:lpstr>PowerPoint-Präsentation</vt:lpstr>
    </vt:vector>
  </TitlesOfParts>
  <Company>LEC GmbH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Roßmann Markus</dc:creator>
  <dc:description>V.2020-03-27</dc:description>
  <cp:lastModifiedBy>Roßmann Markus</cp:lastModifiedBy>
  <cp:revision>102</cp:revision>
  <cp:lastPrinted>2016-04-19T13:11:13Z</cp:lastPrinted>
  <dcterms:created xsi:type="dcterms:W3CDTF">2020-06-04T16:13:20Z</dcterms:created>
  <dcterms:modified xsi:type="dcterms:W3CDTF">2020-06-15T20:09:58Z</dcterms:modified>
</cp:coreProperties>
</file>